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8" r:id="rId2"/>
    <p:sldId id="343" r:id="rId3"/>
    <p:sldId id="260" r:id="rId4"/>
    <p:sldId id="326" r:id="rId5"/>
    <p:sldId id="348" r:id="rId6"/>
    <p:sldId id="398" r:id="rId7"/>
    <p:sldId id="327" r:id="rId8"/>
    <p:sldId id="411" r:id="rId9"/>
    <p:sldId id="278" r:id="rId10"/>
    <p:sldId id="268" r:id="rId11"/>
    <p:sldId id="372" r:id="rId12"/>
    <p:sldId id="399" r:id="rId13"/>
    <p:sldId id="389" r:id="rId14"/>
    <p:sldId id="371" r:id="rId15"/>
    <p:sldId id="400" r:id="rId16"/>
    <p:sldId id="401" r:id="rId17"/>
    <p:sldId id="402" r:id="rId18"/>
    <p:sldId id="404" r:id="rId19"/>
    <p:sldId id="403" r:id="rId20"/>
    <p:sldId id="405" r:id="rId21"/>
    <p:sldId id="413" r:id="rId22"/>
    <p:sldId id="414" r:id="rId23"/>
    <p:sldId id="415" r:id="rId24"/>
    <p:sldId id="406" r:id="rId25"/>
    <p:sldId id="407" r:id="rId26"/>
    <p:sldId id="417" r:id="rId27"/>
    <p:sldId id="416" r:id="rId28"/>
    <p:sldId id="350" r:id="rId29"/>
    <p:sldId id="395" r:id="rId30"/>
    <p:sldId id="408" r:id="rId31"/>
    <p:sldId id="297" r:id="rId32"/>
    <p:sldId id="363" r:id="rId33"/>
    <p:sldId id="299" r:id="rId34"/>
    <p:sldId id="409" r:id="rId35"/>
    <p:sldId id="410" r:id="rId36"/>
  </p:sldIdLst>
  <p:sldSz cx="9144000" cy="6858000" type="screen4x3"/>
  <p:notesSz cx="6858000" cy="9945688"/>
  <p:defaultTextStyle>
    <a:defPPr>
      <a:defRPr lang="fr-FR"/>
    </a:defPPr>
    <a:lvl1pPr algn="l" rtl="0" eaLnBrk="0" fontAlgn="base" hangingPunct="0">
      <a:spcBef>
        <a:spcPct val="0"/>
      </a:spcBef>
      <a:spcAft>
        <a:spcPct val="0"/>
      </a:spcAft>
      <a:defRPr kern="1200">
        <a:solidFill>
          <a:schemeClr val="tx1"/>
        </a:solidFill>
        <a:latin typeface="Brush Script MT" panose="03060802040406070304" pitchFamily="66"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Brush Script MT" panose="03060802040406070304" pitchFamily="66"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Brush Script MT" panose="03060802040406070304" pitchFamily="66"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Brush Script MT" panose="03060802040406070304" pitchFamily="66"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Brush Script MT" panose="03060802040406070304" pitchFamily="66" charset="0"/>
        <a:ea typeface="+mn-ea"/>
        <a:cs typeface="Arial" panose="020B0604020202020204" pitchFamily="34" charset="0"/>
      </a:defRPr>
    </a:lvl5pPr>
    <a:lvl6pPr marL="2286000" algn="l" defTabSz="914400" rtl="0" eaLnBrk="1" latinLnBrk="0" hangingPunct="1">
      <a:defRPr kern="1200">
        <a:solidFill>
          <a:schemeClr val="tx1"/>
        </a:solidFill>
        <a:latin typeface="Brush Script MT" panose="03060802040406070304" pitchFamily="66" charset="0"/>
        <a:ea typeface="+mn-ea"/>
        <a:cs typeface="Arial" panose="020B0604020202020204" pitchFamily="34" charset="0"/>
      </a:defRPr>
    </a:lvl6pPr>
    <a:lvl7pPr marL="2743200" algn="l" defTabSz="914400" rtl="0" eaLnBrk="1" latinLnBrk="0" hangingPunct="1">
      <a:defRPr kern="1200">
        <a:solidFill>
          <a:schemeClr val="tx1"/>
        </a:solidFill>
        <a:latin typeface="Brush Script MT" panose="03060802040406070304" pitchFamily="66" charset="0"/>
        <a:ea typeface="+mn-ea"/>
        <a:cs typeface="Arial" panose="020B0604020202020204" pitchFamily="34" charset="0"/>
      </a:defRPr>
    </a:lvl7pPr>
    <a:lvl8pPr marL="3200400" algn="l" defTabSz="914400" rtl="0" eaLnBrk="1" latinLnBrk="0" hangingPunct="1">
      <a:defRPr kern="1200">
        <a:solidFill>
          <a:schemeClr val="tx1"/>
        </a:solidFill>
        <a:latin typeface="Brush Script MT" panose="03060802040406070304" pitchFamily="66" charset="0"/>
        <a:ea typeface="+mn-ea"/>
        <a:cs typeface="Arial" panose="020B0604020202020204" pitchFamily="34" charset="0"/>
      </a:defRPr>
    </a:lvl8pPr>
    <a:lvl9pPr marL="3657600" algn="l" defTabSz="914400" rtl="0" eaLnBrk="1" latinLnBrk="0" hangingPunct="1">
      <a:defRPr kern="1200">
        <a:solidFill>
          <a:schemeClr val="tx1"/>
        </a:solidFill>
        <a:latin typeface="Brush Script MT" panose="030608020404060703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7802" autoAdjust="0"/>
  </p:normalViewPr>
  <p:slideViewPr>
    <p:cSldViewPr>
      <p:cViewPr varScale="1">
        <p:scale>
          <a:sx n="122" d="100"/>
          <a:sy n="122" d="100"/>
        </p:scale>
        <p:origin x="195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bwMode="auto">
          <a:xfrm>
            <a:off x="0" y="0"/>
            <a:ext cx="2971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642" tIns="44321" rIns="88642" bIns="44321" numCol="1" anchor="t" anchorCtr="0" compatLnSpc="1">
            <a:prstTxWarp prst="textNoShape">
              <a:avLst/>
            </a:prstTxWarp>
          </a:bodyPr>
          <a:lstStyle>
            <a:lvl1pPr defTabSz="885825" eaLnBrk="1" hangingPunct="1">
              <a:defRPr sz="1200">
                <a:latin typeface="Arial" panose="020B0604020202020204" pitchFamily="34" charset="0"/>
              </a:defRPr>
            </a:lvl1pPr>
          </a:lstStyle>
          <a:p>
            <a:pPr>
              <a:defRPr/>
            </a:pPr>
            <a:endParaRPr lang="fr-FR" altLang="fr-FR"/>
          </a:p>
        </p:txBody>
      </p:sp>
      <p:sp>
        <p:nvSpPr>
          <p:cNvPr id="223235" name="Rectangle 3"/>
          <p:cNvSpPr>
            <a:spLocks noGrp="1" noChangeArrowheads="1"/>
          </p:cNvSpPr>
          <p:nvPr>
            <p:ph type="dt" sz="quarter" idx="1"/>
          </p:nvPr>
        </p:nvSpPr>
        <p:spPr bwMode="auto">
          <a:xfrm>
            <a:off x="3884613" y="0"/>
            <a:ext cx="29718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642" tIns="44321" rIns="88642" bIns="44321" numCol="1" anchor="t" anchorCtr="0" compatLnSpc="1">
            <a:prstTxWarp prst="textNoShape">
              <a:avLst/>
            </a:prstTxWarp>
          </a:bodyPr>
          <a:lstStyle>
            <a:lvl1pPr algn="r" defTabSz="885825" eaLnBrk="1" hangingPunct="1">
              <a:defRPr sz="1200">
                <a:latin typeface="Arial" panose="020B0604020202020204" pitchFamily="34" charset="0"/>
              </a:defRPr>
            </a:lvl1pPr>
          </a:lstStyle>
          <a:p>
            <a:pPr>
              <a:defRPr/>
            </a:pPr>
            <a:endParaRPr lang="fr-FR" altLang="fr-FR"/>
          </a:p>
        </p:txBody>
      </p:sp>
      <p:sp>
        <p:nvSpPr>
          <p:cNvPr id="223236" name="Rectangle 4"/>
          <p:cNvSpPr>
            <a:spLocks noGrp="1" noChangeArrowheads="1"/>
          </p:cNvSpPr>
          <p:nvPr>
            <p:ph type="ftr" sz="quarter" idx="2"/>
          </p:nvPr>
        </p:nvSpPr>
        <p:spPr bwMode="auto">
          <a:xfrm>
            <a:off x="0" y="9447213"/>
            <a:ext cx="29718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642" tIns="44321" rIns="88642" bIns="44321" numCol="1" anchor="b" anchorCtr="0" compatLnSpc="1">
            <a:prstTxWarp prst="textNoShape">
              <a:avLst/>
            </a:prstTxWarp>
          </a:bodyPr>
          <a:lstStyle>
            <a:lvl1pPr defTabSz="885825" eaLnBrk="1" hangingPunct="1">
              <a:defRPr sz="1200">
                <a:latin typeface="Arial" panose="020B0604020202020204" pitchFamily="34" charset="0"/>
              </a:defRPr>
            </a:lvl1pPr>
          </a:lstStyle>
          <a:p>
            <a:pPr>
              <a:defRPr/>
            </a:pPr>
            <a:endParaRPr lang="fr-FR" altLang="fr-FR"/>
          </a:p>
        </p:txBody>
      </p:sp>
      <p:sp>
        <p:nvSpPr>
          <p:cNvPr id="223237" name="Rectangle 5"/>
          <p:cNvSpPr>
            <a:spLocks noGrp="1" noChangeArrowheads="1"/>
          </p:cNvSpPr>
          <p:nvPr>
            <p:ph type="sldNum" sz="quarter" idx="3"/>
          </p:nvPr>
        </p:nvSpPr>
        <p:spPr bwMode="auto">
          <a:xfrm>
            <a:off x="3884613" y="9447213"/>
            <a:ext cx="29718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642" tIns="44321" rIns="88642" bIns="44321" numCol="1" anchor="b" anchorCtr="0" compatLnSpc="1">
            <a:prstTxWarp prst="textNoShape">
              <a:avLst/>
            </a:prstTxWarp>
          </a:bodyPr>
          <a:lstStyle>
            <a:lvl1pPr algn="r" defTabSz="885825" eaLnBrk="1" hangingPunct="1">
              <a:defRPr sz="1200">
                <a:latin typeface="Arial" panose="020B0604020202020204" pitchFamily="34" charset="0"/>
              </a:defRPr>
            </a:lvl1pPr>
          </a:lstStyle>
          <a:p>
            <a:pPr>
              <a:defRPr/>
            </a:pPr>
            <a:fld id="{07F6BAE5-68AE-4007-A0A8-35A2597B38D5}"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pPr>
              <a:defRPr/>
            </a:pPr>
            <a:fld id="{4B2B75F1-BC2C-439D-84B3-241530732BE5}" type="datetimeFigureOut">
              <a:rPr lang="fr-FR"/>
              <a:pPr>
                <a:defRPr/>
              </a:pPr>
              <a:t>24/01/2026</a:t>
            </a:fld>
            <a:endParaRPr lang="fr-FR"/>
          </a:p>
        </p:txBody>
      </p:sp>
      <p:sp>
        <p:nvSpPr>
          <p:cNvPr id="4" name="Espace réservé de l'image des diapositives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notes 4"/>
          <p:cNvSpPr>
            <a:spLocks noGrp="1"/>
          </p:cNvSpPr>
          <p:nvPr>
            <p:ph type="body" sz="quarter" idx="3"/>
          </p:nvPr>
        </p:nvSpPr>
        <p:spPr>
          <a:xfrm>
            <a:off x="685800" y="4786313"/>
            <a:ext cx="5486400" cy="3916362"/>
          </a:xfrm>
          <a:prstGeom prst="rect">
            <a:avLst/>
          </a:prstGeom>
        </p:spPr>
        <p:txBody>
          <a:bodyPr vert="horz" lIns="91440" tIns="45720" rIns="91440" bIns="45720" rtlCol="0"/>
          <a:lstStyle/>
          <a:p>
            <a:pPr lvl="0"/>
            <a:r>
              <a:rPr lang="fr-FR" noProof="0" smtClean="0"/>
              <a:t>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447213"/>
            <a:ext cx="2971800" cy="498475"/>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9447213"/>
            <a:ext cx="2971800" cy="498475"/>
          </a:xfrm>
          <a:prstGeom prst="rect">
            <a:avLst/>
          </a:prstGeom>
        </p:spPr>
        <p:txBody>
          <a:bodyPr vert="horz" lIns="91440" tIns="45720" rIns="91440" bIns="45720" rtlCol="0" anchor="b"/>
          <a:lstStyle>
            <a:lvl1pPr algn="r">
              <a:defRPr sz="1200"/>
            </a:lvl1pPr>
          </a:lstStyle>
          <a:p>
            <a:pPr>
              <a:defRPr/>
            </a:pPr>
            <a:fld id="{3FF55D8C-56DA-4DA8-B287-38812C4D2531}"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143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rush Script MT" panose="03060802040406070304" pitchFamily="66" charset="0"/>
                <a:cs typeface="Arial" panose="020B0604020202020204" pitchFamily="34" charset="0"/>
              </a:defRPr>
            </a:lvl1pPr>
            <a:lvl2pPr marL="742950" indent="-285750">
              <a:defRPr>
                <a:solidFill>
                  <a:schemeClr val="tx1"/>
                </a:solidFill>
                <a:latin typeface="Brush Script MT" panose="03060802040406070304" pitchFamily="66" charset="0"/>
                <a:cs typeface="Arial" panose="020B0604020202020204" pitchFamily="34" charset="0"/>
              </a:defRPr>
            </a:lvl2pPr>
            <a:lvl3pPr marL="1143000" indent="-228600">
              <a:defRPr>
                <a:solidFill>
                  <a:schemeClr val="tx1"/>
                </a:solidFill>
                <a:latin typeface="Brush Script MT" panose="03060802040406070304" pitchFamily="66" charset="0"/>
                <a:cs typeface="Arial" panose="020B0604020202020204" pitchFamily="34" charset="0"/>
              </a:defRPr>
            </a:lvl3pPr>
            <a:lvl4pPr marL="1600200" indent="-228600">
              <a:defRPr>
                <a:solidFill>
                  <a:schemeClr val="tx1"/>
                </a:solidFill>
                <a:latin typeface="Brush Script MT" panose="03060802040406070304" pitchFamily="66" charset="0"/>
                <a:cs typeface="Arial" panose="020B0604020202020204" pitchFamily="34" charset="0"/>
              </a:defRPr>
            </a:lvl4pPr>
            <a:lvl5pPr marL="2057400" indent="-228600">
              <a:defRPr>
                <a:solidFill>
                  <a:schemeClr val="tx1"/>
                </a:solidFill>
                <a:latin typeface="Brush Script MT" panose="030608020404060703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rush Script MT" panose="030608020404060703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rush Script MT" panose="030608020404060703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rush Script MT" panose="030608020404060703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rush Script MT" panose="03060802040406070304" pitchFamily="66" charset="0"/>
                <a:cs typeface="Arial" panose="020B0604020202020204" pitchFamily="34" charset="0"/>
              </a:defRPr>
            </a:lvl9pPr>
          </a:lstStyle>
          <a:p>
            <a:fld id="{58AFA1D1-7560-4589-B808-166F05C9005D}" type="slidenum">
              <a:rPr lang="fr-FR" altLang="fr-FR" smtClean="0"/>
              <a:pPr/>
              <a:t>10</a:t>
            </a:fld>
            <a:endParaRPr lang="fr-FR" alt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3F49D166-54F0-45AA-B865-DAC9006A71DD}" type="slidenum">
              <a:rPr lang="fr-FR" altLang="fr-FR"/>
              <a:pPr>
                <a:defRPr/>
              </a:pPr>
              <a:t>‹N°›</a:t>
            </a:fld>
            <a:endParaRPr lang="fr-FR" altLang="fr-FR"/>
          </a:p>
        </p:txBody>
      </p:sp>
    </p:spTree>
    <p:extLst>
      <p:ext uri="{BB962C8B-B14F-4D97-AF65-F5344CB8AC3E}">
        <p14:creationId xmlns:p14="http://schemas.microsoft.com/office/powerpoint/2010/main" val="2105327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6A49D7B5-9D50-444C-B08C-EE19C43A0448}" type="slidenum">
              <a:rPr lang="fr-FR" altLang="fr-FR"/>
              <a:pPr>
                <a:defRPr/>
              </a:pPr>
              <a:t>‹N°›</a:t>
            </a:fld>
            <a:endParaRPr lang="fr-FR" altLang="fr-FR"/>
          </a:p>
        </p:txBody>
      </p:sp>
    </p:spTree>
    <p:extLst>
      <p:ext uri="{BB962C8B-B14F-4D97-AF65-F5344CB8AC3E}">
        <p14:creationId xmlns:p14="http://schemas.microsoft.com/office/powerpoint/2010/main" val="320922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D19BC7DD-3AFD-4FAF-8E5A-68AA0EF0FED4}" type="slidenum">
              <a:rPr lang="fr-FR" altLang="fr-FR"/>
              <a:pPr>
                <a:defRPr/>
              </a:pPr>
              <a:t>‹N°›</a:t>
            </a:fld>
            <a:endParaRPr lang="fr-FR" altLang="fr-FR"/>
          </a:p>
        </p:txBody>
      </p:sp>
    </p:spTree>
    <p:extLst>
      <p:ext uri="{BB962C8B-B14F-4D97-AF65-F5344CB8AC3E}">
        <p14:creationId xmlns:p14="http://schemas.microsoft.com/office/powerpoint/2010/main" val="616559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38588"/>
            <a:ext cx="4038600" cy="21875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8" name="Rectangle 6"/>
          <p:cNvSpPr>
            <a:spLocks noGrp="1" noChangeArrowheads="1"/>
          </p:cNvSpPr>
          <p:nvPr>
            <p:ph type="sldNum" sz="quarter" idx="12"/>
          </p:nvPr>
        </p:nvSpPr>
        <p:spPr>
          <a:ln/>
        </p:spPr>
        <p:txBody>
          <a:bodyPr/>
          <a:lstStyle>
            <a:lvl1pPr>
              <a:defRPr/>
            </a:lvl1pPr>
          </a:lstStyle>
          <a:p>
            <a:pPr>
              <a:defRPr/>
            </a:pPr>
            <a:fld id="{7809F1D1-7112-4D23-9635-18CD5F101FDE}" type="slidenum">
              <a:rPr lang="fr-FR" altLang="fr-FR"/>
              <a:pPr>
                <a:defRPr/>
              </a:pPr>
              <a:t>‹N°›</a:t>
            </a:fld>
            <a:endParaRPr lang="fr-FR" altLang="fr-FR"/>
          </a:p>
        </p:txBody>
      </p:sp>
    </p:spTree>
    <p:extLst>
      <p:ext uri="{BB962C8B-B14F-4D97-AF65-F5344CB8AC3E}">
        <p14:creationId xmlns:p14="http://schemas.microsoft.com/office/powerpoint/2010/main" val="1353291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70386EDE-4BC7-4721-A341-3072E9BAD804}" type="slidenum">
              <a:rPr lang="fr-FR" altLang="fr-FR"/>
              <a:pPr>
                <a:defRPr/>
              </a:pPr>
              <a:t>‹N°›</a:t>
            </a:fld>
            <a:endParaRPr lang="fr-FR" altLang="fr-FR"/>
          </a:p>
        </p:txBody>
      </p:sp>
    </p:spTree>
    <p:extLst>
      <p:ext uri="{BB962C8B-B14F-4D97-AF65-F5344CB8AC3E}">
        <p14:creationId xmlns:p14="http://schemas.microsoft.com/office/powerpoint/2010/main" val="1403960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6"/>
          <p:cNvSpPr>
            <a:spLocks noGrp="1" noChangeArrowheads="1"/>
          </p:cNvSpPr>
          <p:nvPr>
            <p:ph type="sldNum" sz="quarter" idx="12"/>
          </p:nvPr>
        </p:nvSpPr>
        <p:spPr>
          <a:ln/>
        </p:spPr>
        <p:txBody>
          <a:bodyPr/>
          <a:lstStyle>
            <a:lvl1pPr>
              <a:defRPr/>
            </a:lvl1pPr>
          </a:lstStyle>
          <a:p>
            <a:pPr>
              <a:defRPr/>
            </a:pPr>
            <a:fld id="{EE970BAC-3C10-468E-ABFF-1C79BC18FC94}" type="slidenum">
              <a:rPr lang="fr-FR" altLang="fr-FR"/>
              <a:pPr>
                <a:defRPr/>
              </a:pPr>
              <a:t>‹N°›</a:t>
            </a:fld>
            <a:endParaRPr lang="fr-FR" altLang="fr-FR"/>
          </a:p>
        </p:txBody>
      </p:sp>
    </p:spTree>
    <p:extLst>
      <p:ext uri="{BB962C8B-B14F-4D97-AF65-F5344CB8AC3E}">
        <p14:creationId xmlns:p14="http://schemas.microsoft.com/office/powerpoint/2010/main" val="724496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38588"/>
            <a:ext cx="4038600" cy="21875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8" name="Rectangle 6"/>
          <p:cNvSpPr>
            <a:spLocks noGrp="1" noChangeArrowheads="1"/>
          </p:cNvSpPr>
          <p:nvPr>
            <p:ph type="sldNum" sz="quarter" idx="12"/>
          </p:nvPr>
        </p:nvSpPr>
        <p:spPr>
          <a:ln/>
        </p:spPr>
        <p:txBody>
          <a:bodyPr/>
          <a:lstStyle>
            <a:lvl1pPr>
              <a:defRPr/>
            </a:lvl1pPr>
          </a:lstStyle>
          <a:p>
            <a:pPr>
              <a:defRPr/>
            </a:pPr>
            <a:fld id="{8A32F92C-B26F-44CB-BE61-B3B5D2EF918D}" type="slidenum">
              <a:rPr lang="fr-FR" altLang="fr-FR"/>
              <a:pPr>
                <a:defRPr/>
              </a:pPr>
              <a:t>‹N°›</a:t>
            </a:fld>
            <a:endParaRPr lang="fr-FR" altLang="fr-FR"/>
          </a:p>
        </p:txBody>
      </p:sp>
    </p:spTree>
    <p:extLst>
      <p:ext uri="{BB962C8B-B14F-4D97-AF65-F5344CB8AC3E}">
        <p14:creationId xmlns:p14="http://schemas.microsoft.com/office/powerpoint/2010/main" val="357589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AA036070-5679-4723-A90C-AE8273FA8F1B}" type="slidenum">
              <a:rPr lang="fr-FR" altLang="fr-FR"/>
              <a:pPr>
                <a:defRPr/>
              </a:pPr>
              <a:t>‹N°›</a:t>
            </a:fld>
            <a:endParaRPr lang="fr-FR" altLang="fr-FR"/>
          </a:p>
        </p:txBody>
      </p:sp>
    </p:spTree>
    <p:extLst>
      <p:ext uri="{BB962C8B-B14F-4D97-AF65-F5344CB8AC3E}">
        <p14:creationId xmlns:p14="http://schemas.microsoft.com/office/powerpoint/2010/main" val="328086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A654FA55-F9B6-43F8-85E7-18A1E2EEB2BE}" type="slidenum">
              <a:rPr lang="fr-FR" altLang="fr-FR"/>
              <a:pPr>
                <a:defRPr/>
              </a:pPr>
              <a:t>‹N°›</a:t>
            </a:fld>
            <a:endParaRPr lang="fr-FR" altLang="fr-FR"/>
          </a:p>
        </p:txBody>
      </p:sp>
    </p:spTree>
    <p:extLst>
      <p:ext uri="{BB962C8B-B14F-4D97-AF65-F5344CB8AC3E}">
        <p14:creationId xmlns:p14="http://schemas.microsoft.com/office/powerpoint/2010/main" val="177766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CD4A91ED-5FAD-4B81-83AF-8074E9AE23EF}" type="slidenum">
              <a:rPr lang="fr-FR" altLang="fr-FR"/>
              <a:pPr>
                <a:defRPr/>
              </a:pPr>
              <a:t>‹N°›</a:t>
            </a:fld>
            <a:endParaRPr lang="fr-FR" altLang="fr-FR"/>
          </a:p>
        </p:txBody>
      </p:sp>
    </p:spTree>
    <p:extLst>
      <p:ext uri="{BB962C8B-B14F-4D97-AF65-F5344CB8AC3E}">
        <p14:creationId xmlns:p14="http://schemas.microsoft.com/office/powerpoint/2010/main" val="4039129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9" name="Rectangle 6"/>
          <p:cNvSpPr>
            <a:spLocks noGrp="1" noChangeArrowheads="1"/>
          </p:cNvSpPr>
          <p:nvPr>
            <p:ph type="sldNum" sz="quarter" idx="12"/>
          </p:nvPr>
        </p:nvSpPr>
        <p:spPr>
          <a:ln/>
        </p:spPr>
        <p:txBody>
          <a:bodyPr/>
          <a:lstStyle>
            <a:lvl1pPr>
              <a:defRPr/>
            </a:lvl1pPr>
          </a:lstStyle>
          <a:p>
            <a:pPr>
              <a:defRPr/>
            </a:pPr>
            <a:fld id="{1AB61DFF-45D5-4734-8B7D-A3A7B5805083}" type="slidenum">
              <a:rPr lang="fr-FR" altLang="fr-FR"/>
              <a:pPr>
                <a:defRPr/>
              </a:pPr>
              <a:t>‹N°›</a:t>
            </a:fld>
            <a:endParaRPr lang="fr-FR" altLang="fr-FR"/>
          </a:p>
        </p:txBody>
      </p:sp>
    </p:spTree>
    <p:extLst>
      <p:ext uri="{BB962C8B-B14F-4D97-AF65-F5344CB8AC3E}">
        <p14:creationId xmlns:p14="http://schemas.microsoft.com/office/powerpoint/2010/main" val="427103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5" name="Rectangle 6"/>
          <p:cNvSpPr>
            <a:spLocks noGrp="1" noChangeArrowheads="1"/>
          </p:cNvSpPr>
          <p:nvPr>
            <p:ph type="sldNum" sz="quarter" idx="12"/>
          </p:nvPr>
        </p:nvSpPr>
        <p:spPr>
          <a:ln/>
        </p:spPr>
        <p:txBody>
          <a:bodyPr/>
          <a:lstStyle>
            <a:lvl1pPr>
              <a:defRPr/>
            </a:lvl1pPr>
          </a:lstStyle>
          <a:p>
            <a:pPr>
              <a:defRPr/>
            </a:pPr>
            <a:fld id="{778F6CA7-25A0-4A98-8168-FC8C88E7DE58}" type="slidenum">
              <a:rPr lang="fr-FR" altLang="fr-FR"/>
              <a:pPr>
                <a:defRPr/>
              </a:pPr>
              <a:t>‹N°›</a:t>
            </a:fld>
            <a:endParaRPr lang="fr-FR" altLang="fr-FR"/>
          </a:p>
        </p:txBody>
      </p:sp>
    </p:spTree>
    <p:extLst>
      <p:ext uri="{BB962C8B-B14F-4D97-AF65-F5344CB8AC3E}">
        <p14:creationId xmlns:p14="http://schemas.microsoft.com/office/powerpoint/2010/main" val="22032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4" name="Rectangle 6"/>
          <p:cNvSpPr>
            <a:spLocks noGrp="1" noChangeArrowheads="1"/>
          </p:cNvSpPr>
          <p:nvPr>
            <p:ph type="sldNum" sz="quarter" idx="12"/>
          </p:nvPr>
        </p:nvSpPr>
        <p:spPr>
          <a:ln/>
        </p:spPr>
        <p:txBody>
          <a:bodyPr/>
          <a:lstStyle>
            <a:lvl1pPr>
              <a:defRPr/>
            </a:lvl1pPr>
          </a:lstStyle>
          <a:p>
            <a:pPr>
              <a:defRPr/>
            </a:pPr>
            <a:fld id="{AD5146E6-A82E-4A47-A324-AB417A8AB799}" type="slidenum">
              <a:rPr lang="fr-FR" altLang="fr-FR"/>
              <a:pPr>
                <a:defRPr/>
              </a:pPr>
              <a:t>‹N°›</a:t>
            </a:fld>
            <a:endParaRPr lang="fr-FR" altLang="fr-FR"/>
          </a:p>
        </p:txBody>
      </p:sp>
    </p:spTree>
    <p:extLst>
      <p:ext uri="{BB962C8B-B14F-4D97-AF65-F5344CB8AC3E}">
        <p14:creationId xmlns:p14="http://schemas.microsoft.com/office/powerpoint/2010/main" val="223194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8E0B4CC0-A506-44D3-A806-D9F86B6BEAC7}" type="slidenum">
              <a:rPr lang="fr-FR" altLang="fr-FR"/>
              <a:pPr>
                <a:defRPr/>
              </a:pPr>
              <a:t>‹N°›</a:t>
            </a:fld>
            <a:endParaRPr lang="fr-FR" altLang="fr-FR"/>
          </a:p>
        </p:txBody>
      </p:sp>
    </p:spTree>
    <p:extLst>
      <p:ext uri="{BB962C8B-B14F-4D97-AF65-F5344CB8AC3E}">
        <p14:creationId xmlns:p14="http://schemas.microsoft.com/office/powerpoint/2010/main" val="2304569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6FC3E996-2839-4B17-8A56-867F6E4C1CCD}" type="slidenum">
              <a:rPr lang="fr-FR" altLang="fr-FR"/>
              <a:pPr>
                <a:defRPr/>
              </a:pPr>
              <a:t>‹N°›</a:t>
            </a:fld>
            <a:endParaRPr lang="fr-FR" altLang="fr-FR"/>
          </a:p>
        </p:txBody>
      </p:sp>
    </p:spTree>
    <p:extLst>
      <p:ext uri="{BB962C8B-B14F-4D97-AF65-F5344CB8AC3E}">
        <p14:creationId xmlns:p14="http://schemas.microsoft.com/office/powerpoint/2010/main" val="198290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fr-FR" alt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fr-FR" alt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78B4D08D-CCF3-48C8-B2B6-DADE5B149109}"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13" Type="http://schemas.openxmlformats.org/officeDocument/2006/relationships/image" Target="../media/image107.jpeg"/><Relationship Id="rId18" Type="http://schemas.openxmlformats.org/officeDocument/2006/relationships/image" Target="../media/image112.jpeg"/><Relationship Id="rId26" Type="http://schemas.openxmlformats.org/officeDocument/2006/relationships/image" Target="../media/image119.png"/><Relationship Id="rId3" Type="http://schemas.openxmlformats.org/officeDocument/2006/relationships/image" Target="../media/image99.jpeg"/><Relationship Id="rId21" Type="http://schemas.openxmlformats.org/officeDocument/2006/relationships/image" Target="../media/image114.jpeg"/><Relationship Id="rId7" Type="http://schemas.openxmlformats.org/officeDocument/2006/relationships/image" Target="../media/image102.png"/><Relationship Id="rId12" Type="http://schemas.openxmlformats.org/officeDocument/2006/relationships/image" Target="../media/image106.jpeg"/><Relationship Id="rId17" Type="http://schemas.openxmlformats.org/officeDocument/2006/relationships/image" Target="../media/image111.jpeg"/><Relationship Id="rId25" Type="http://schemas.openxmlformats.org/officeDocument/2006/relationships/image" Target="../media/image118.jpeg"/><Relationship Id="rId33" Type="http://schemas.openxmlformats.org/officeDocument/2006/relationships/image" Target="../media/image126.png"/><Relationship Id="rId2" Type="http://schemas.openxmlformats.org/officeDocument/2006/relationships/image" Target="../media/image98.png"/><Relationship Id="rId16" Type="http://schemas.openxmlformats.org/officeDocument/2006/relationships/image" Target="../media/image110.jpeg"/><Relationship Id="rId20" Type="http://schemas.openxmlformats.org/officeDocument/2006/relationships/image" Target="../media/image113.png"/><Relationship Id="rId29"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hyperlink" Target="http://www.fondationgloriamundi.org/" TargetMode="External"/><Relationship Id="rId11" Type="http://schemas.openxmlformats.org/officeDocument/2006/relationships/image" Target="../media/image105.jpeg"/><Relationship Id="rId24" Type="http://schemas.openxmlformats.org/officeDocument/2006/relationships/image" Target="../media/image117.jpeg"/><Relationship Id="rId32" Type="http://schemas.openxmlformats.org/officeDocument/2006/relationships/image" Target="../media/image125.png"/><Relationship Id="rId5" Type="http://schemas.openxmlformats.org/officeDocument/2006/relationships/image" Target="../media/image101.jpeg"/><Relationship Id="rId15" Type="http://schemas.openxmlformats.org/officeDocument/2006/relationships/image" Target="../media/image109.jpeg"/><Relationship Id="rId23" Type="http://schemas.openxmlformats.org/officeDocument/2006/relationships/image" Target="../media/image116.png"/><Relationship Id="rId28" Type="http://schemas.openxmlformats.org/officeDocument/2006/relationships/image" Target="../media/image121.png"/><Relationship Id="rId10" Type="http://schemas.openxmlformats.org/officeDocument/2006/relationships/image" Target="../media/image104.jpeg"/><Relationship Id="rId19" Type="http://schemas.openxmlformats.org/officeDocument/2006/relationships/hyperlink" Target="http://www.um64.fr/" TargetMode="External"/><Relationship Id="rId31" Type="http://schemas.openxmlformats.org/officeDocument/2006/relationships/image" Target="../media/image124.png"/><Relationship Id="rId4" Type="http://schemas.openxmlformats.org/officeDocument/2006/relationships/image" Target="../media/image100.png"/><Relationship Id="rId9" Type="http://schemas.openxmlformats.org/officeDocument/2006/relationships/hyperlink" Target="http://www.societegenerale.com/fondation-solidarite" TargetMode="External"/><Relationship Id="rId14" Type="http://schemas.openxmlformats.org/officeDocument/2006/relationships/image" Target="../media/image108.jpe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8" Type="http://schemas.openxmlformats.org/officeDocument/2006/relationships/image" Target="../media/image103.jpeg"/></Relationships>
</file>

<file path=ppt/slides/_rels/slide34.xml.rels><?xml version="1.0" encoding="UTF-8" standalone="yes"?>
<Relationships xmlns="http://schemas.openxmlformats.org/package/2006/relationships"><Relationship Id="rId3" Type="http://schemas.openxmlformats.org/officeDocument/2006/relationships/hyperlink" Target="https://dondesang.efs.sante.fr/nouvelle-aquitaine/maison-du-don-de-pau" TargetMode="External"/><Relationship Id="rId2" Type="http://schemas.openxmlformats.org/officeDocument/2006/relationships/hyperlink" Target="https://dondemoelleosseuse.fr/devenirdonneur"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ogo fr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49275"/>
            <a:ext cx="8569325"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a:xfrm>
            <a:off x="684213" y="0"/>
            <a:ext cx="8229600" cy="1143000"/>
          </a:xfrm>
        </p:spPr>
        <p:txBody>
          <a:bodyPr/>
          <a:lstStyle/>
          <a:p>
            <a:pPr eaLnBrk="1" hangingPunct="1"/>
            <a:r>
              <a:rPr lang="fr-FR" altLang="fr-FR" sz="6600" smtClean="0">
                <a:latin typeface="Brush Script MT" panose="03060802040406070304" pitchFamily="66" charset="0"/>
              </a:rPr>
              <a:t>Réalisations 2025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875" y="-17463"/>
            <a:ext cx="8229600" cy="1143001"/>
          </a:xfrm>
        </p:spPr>
        <p:txBody>
          <a:bodyPr/>
          <a:lstStyle/>
          <a:p>
            <a:pPr eaLnBrk="1" hangingPunct="1"/>
            <a:r>
              <a:rPr lang="fr-FR" altLang="fr-FR" sz="6000" b="1" smtClean="0">
                <a:latin typeface="Brush Script MT" panose="03060802040406070304" pitchFamily="66" charset="0"/>
              </a:rPr>
              <a:t>Alphabétisation</a:t>
            </a:r>
            <a:r>
              <a:rPr lang="fr-FR" altLang="fr-FR" sz="4000" smtClean="0"/>
              <a:t>  </a:t>
            </a:r>
            <a:r>
              <a:rPr lang="fr-FR" altLang="fr-FR" sz="3200" smtClean="0"/>
              <a:t> </a:t>
            </a:r>
            <a:r>
              <a:rPr lang="fr-FR" altLang="fr-FR" sz="4000" smtClean="0"/>
              <a:t> </a:t>
            </a:r>
            <a:r>
              <a:rPr lang="fr-FR" altLang="fr-FR" sz="4800" smtClean="0">
                <a:latin typeface="Brush Script MT" panose="03060802040406070304" pitchFamily="66" charset="0"/>
              </a:rPr>
              <a:t>25</a:t>
            </a:r>
          </a:p>
        </p:txBody>
      </p:sp>
      <p:sp>
        <p:nvSpPr>
          <p:cNvPr id="13315" name="Rectangle 3"/>
          <p:cNvSpPr>
            <a:spLocks noGrp="1" noChangeArrowheads="1"/>
          </p:cNvSpPr>
          <p:nvPr>
            <p:ph type="body" sz="half" idx="1"/>
          </p:nvPr>
        </p:nvSpPr>
        <p:spPr>
          <a:xfrm>
            <a:off x="3851275" y="1600200"/>
            <a:ext cx="4038600" cy="4525963"/>
          </a:xfrm>
        </p:spPr>
        <p:txBody>
          <a:bodyPr/>
          <a:lstStyle/>
          <a:p>
            <a:pPr eaLnBrk="1" hangingPunct="1">
              <a:lnSpc>
                <a:spcPct val="80000"/>
              </a:lnSpc>
              <a:buFontTx/>
              <a:buNone/>
            </a:pPr>
            <a:r>
              <a:rPr lang="fr-FR" altLang="fr-FR" sz="1600" smtClean="0"/>
              <a:t>      </a:t>
            </a:r>
          </a:p>
          <a:p>
            <a:pPr eaLnBrk="1" hangingPunct="1">
              <a:lnSpc>
                <a:spcPct val="80000"/>
              </a:lnSpc>
              <a:buFontTx/>
              <a:buNone/>
            </a:pPr>
            <a:r>
              <a:rPr lang="fr-FR" altLang="fr-FR" sz="1600" smtClean="0"/>
              <a:t> </a:t>
            </a:r>
          </a:p>
        </p:txBody>
      </p:sp>
      <p:sp>
        <p:nvSpPr>
          <p:cNvPr id="13316" name="Rectangle 27"/>
          <p:cNvSpPr>
            <a:spLocks noChangeArrowheads="1"/>
          </p:cNvSpPr>
          <p:nvPr/>
        </p:nvSpPr>
        <p:spPr bwMode="auto">
          <a:xfrm>
            <a:off x="323850" y="896938"/>
            <a:ext cx="8640763"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000" b="1">
                <a:latin typeface="Brush Script MT" panose="03060802040406070304" pitchFamily="66" charset="0"/>
              </a:rPr>
              <a:t>Campagne d’alphabétisation intensive</a:t>
            </a:r>
            <a:r>
              <a:rPr lang="fr-FR" altLang="fr-FR" sz="2000">
                <a:latin typeface="Brush Script MT" panose="03060802040406070304" pitchFamily="66" charset="0"/>
              </a:rPr>
              <a:t> des femmes et des enfants  mise  en place par l’Aceed  a obtenu de  la Direction Provinciale de l’Education et l’Alphabétisation du Sanmatenga depuis 2015 un agreement  visant la validation des examens finaux</a:t>
            </a:r>
          </a:p>
          <a:p>
            <a:pPr eaLnBrk="1" hangingPunct="1">
              <a:spcBef>
                <a:spcPct val="0"/>
              </a:spcBef>
              <a:buFontTx/>
              <a:buNone/>
            </a:pPr>
            <a:r>
              <a:rPr lang="fr-FR" altLang="fr-FR" sz="2000">
                <a:latin typeface="Brush Script MT" panose="03060802040406070304" pitchFamily="66" charset="0"/>
              </a:rPr>
              <a:t>En 2025  le travail de Barnabé a été remarqué ,il a signé un partenariat officiel avec les autorités</a:t>
            </a:r>
          </a:p>
        </p:txBody>
      </p:sp>
      <p:sp>
        <p:nvSpPr>
          <p:cNvPr id="13317" name="Rectangle 3"/>
          <p:cNvSpPr txBox="1">
            <a:spLocks noChangeArrowheads="1"/>
          </p:cNvSpPr>
          <p:nvPr/>
        </p:nvSpPr>
        <p:spPr bwMode="auto">
          <a:xfrm>
            <a:off x="457200" y="4724400"/>
            <a:ext cx="874713"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FontTx/>
              <a:buNone/>
            </a:pPr>
            <a:r>
              <a:rPr lang="fr-FR" altLang="fr-FR" sz="1600"/>
              <a:t>      </a:t>
            </a:r>
          </a:p>
          <a:p>
            <a:pPr eaLnBrk="1" hangingPunct="1">
              <a:lnSpc>
                <a:spcPct val="80000"/>
              </a:lnSpc>
              <a:buFontTx/>
              <a:buNone/>
            </a:pPr>
            <a:r>
              <a:rPr lang="fr-FR" altLang="fr-FR" sz="1600"/>
              <a:t> </a:t>
            </a:r>
          </a:p>
        </p:txBody>
      </p:sp>
      <p:sp>
        <p:nvSpPr>
          <p:cNvPr id="13318" name="Rectangle 3"/>
          <p:cNvSpPr txBox="1">
            <a:spLocks noChangeArrowheads="1"/>
          </p:cNvSpPr>
          <p:nvPr/>
        </p:nvSpPr>
        <p:spPr bwMode="auto">
          <a:xfrm>
            <a:off x="4117975" y="4941888"/>
            <a:ext cx="1666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FontTx/>
              <a:buNone/>
            </a:pPr>
            <a:r>
              <a:rPr lang="fr-FR" altLang="fr-FR" sz="1600"/>
              <a:t>      </a:t>
            </a:r>
          </a:p>
          <a:p>
            <a:pPr eaLnBrk="1" hangingPunct="1">
              <a:lnSpc>
                <a:spcPct val="80000"/>
              </a:lnSpc>
              <a:buFontTx/>
              <a:buNone/>
            </a:pPr>
            <a:r>
              <a:rPr lang="fr-FR" altLang="fr-FR" sz="1600"/>
              <a:t> </a:t>
            </a:r>
          </a:p>
        </p:txBody>
      </p:sp>
      <p:sp>
        <p:nvSpPr>
          <p:cNvPr id="13319" name="Rectangle 3"/>
          <p:cNvSpPr txBox="1">
            <a:spLocks noChangeArrowheads="1"/>
          </p:cNvSpPr>
          <p:nvPr/>
        </p:nvSpPr>
        <p:spPr bwMode="auto">
          <a:xfrm>
            <a:off x="4003675" y="6126163"/>
            <a:ext cx="28098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FontTx/>
              <a:buNone/>
            </a:pPr>
            <a:r>
              <a:rPr lang="fr-FR" altLang="fr-FR" sz="1600"/>
              <a:t>      </a:t>
            </a:r>
          </a:p>
          <a:p>
            <a:pPr eaLnBrk="1" hangingPunct="1">
              <a:lnSpc>
                <a:spcPct val="80000"/>
              </a:lnSpc>
              <a:buFontTx/>
              <a:buNone/>
            </a:pPr>
            <a:r>
              <a:rPr lang="fr-FR" altLang="fr-FR" sz="1600"/>
              <a:t> </a:t>
            </a:r>
          </a:p>
        </p:txBody>
      </p:sp>
      <p:sp>
        <p:nvSpPr>
          <p:cNvPr id="13320" name="Rectangle 1"/>
          <p:cNvSpPr>
            <a:spLocks noChangeArrowheads="1"/>
          </p:cNvSpPr>
          <p:nvPr/>
        </p:nvSpPr>
        <p:spPr bwMode="auto">
          <a:xfrm>
            <a:off x="196850" y="3062288"/>
            <a:ext cx="325913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400" b="1">
                <a:latin typeface="Brush Script MT" panose="03060802040406070304" pitchFamily="66" charset="0"/>
                <a:ea typeface="Times New Roman" panose="02020603050405020304" pitchFamily="18" charset="0"/>
                <a:cs typeface="Brush Script MT" panose="03060802040406070304" pitchFamily="66" charset="0"/>
              </a:rPr>
              <a:t>L’alphabétisation est l’entité même de notre engagement depuis l’origine de Prince Mossi et Aceed. A ce jour nous pouvons nous enorgueillir d’avoir alphabétisé </a:t>
            </a:r>
            <a:r>
              <a:rPr lang="fr-FR" altLang="fr-FR" sz="2400">
                <a:solidFill>
                  <a:srgbClr val="E500E5"/>
                </a:solidFill>
                <a:latin typeface="Brush Script MT" panose="03060802040406070304" pitchFamily="66" charset="0"/>
                <a:ea typeface="Times New Roman" panose="02020603050405020304" pitchFamily="18" charset="0"/>
                <a:cs typeface="Brush Script MT" panose="03060802040406070304" pitchFamily="66" charset="0"/>
              </a:rPr>
              <a:t>10 000  personnes.</a:t>
            </a:r>
          </a:p>
          <a:p>
            <a:pPr>
              <a:spcBef>
                <a:spcPct val="0"/>
              </a:spcBef>
              <a:buFontTx/>
              <a:buNone/>
            </a:pPr>
            <a:r>
              <a:rPr lang="fr-FR" altLang="fr-FR" sz="2400" b="1">
                <a:latin typeface="Brush Script MT" panose="03060802040406070304" pitchFamily="66" charset="0"/>
                <a:ea typeface="Times New Roman" panose="02020603050405020304" pitchFamily="18" charset="0"/>
                <a:cs typeface="Brush Script MT" panose="03060802040406070304" pitchFamily="66" charset="0"/>
              </a:rPr>
              <a:t> </a:t>
            </a:r>
            <a:endParaRPr lang="fr-FR" altLang="fr-FR" sz="2400">
              <a:latin typeface="Brush Script MT" panose="03060802040406070304" pitchFamily="66" charset="0"/>
              <a:ea typeface="Times New Roman" panose="02020603050405020304" pitchFamily="18" charset="0"/>
              <a:cs typeface="Brush Script MT" panose="03060802040406070304" pitchFamily="66" charset="0"/>
            </a:endParaRPr>
          </a:p>
          <a:p>
            <a:pPr>
              <a:spcBef>
                <a:spcPct val="0"/>
              </a:spcBef>
              <a:buFontTx/>
              <a:buNone/>
            </a:pPr>
            <a:r>
              <a:rPr lang="fr-FR" altLang="fr-FR" sz="1800">
                <a:latin typeface="Calibri" panose="020F0502020204030204" pitchFamily="34" charset="0"/>
                <a:ea typeface="Times New Roman" panose="02020603050405020304" pitchFamily="18" charset="0"/>
                <a:cs typeface="Brush Script MT" panose="03060802040406070304" pitchFamily="66" charset="0"/>
              </a:rPr>
              <a:t> </a:t>
            </a:r>
            <a:endParaRPr lang="fr-FR" altLang="fr-FR" sz="1800">
              <a:latin typeface="Times New Roman" panose="02020603050405020304" pitchFamily="18" charset="0"/>
              <a:ea typeface="Times New Roman" panose="02020603050405020304" pitchFamily="18" charset="0"/>
              <a:cs typeface="Brush Script MT" panose="03060802040406070304" pitchFamily="66" charset="0"/>
            </a:endParaRPr>
          </a:p>
        </p:txBody>
      </p:sp>
      <p:pic>
        <p:nvPicPr>
          <p:cNvPr id="1332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2205038"/>
            <a:ext cx="341312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sz="quarter"/>
          </p:nvPr>
        </p:nvSpPr>
        <p:spPr>
          <a:xfrm>
            <a:off x="179388" y="261938"/>
            <a:ext cx="8229600" cy="1143000"/>
          </a:xfrm>
        </p:spPr>
        <p:txBody>
          <a:bodyPr/>
          <a:lstStyle/>
          <a:p>
            <a:pPr eaLnBrk="1" hangingPunct="1"/>
            <a:r>
              <a:rPr lang="fr-FR" altLang="fr-FR" smtClean="0">
                <a:latin typeface="Brush Script MT" panose="03060802040406070304" pitchFamily="66" charset="0"/>
              </a:rPr>
              <a:t>Les livres scolaires</a:t>
            </a:r>
          </a:p>
        </p:txBody>
      </p:sp>
      <p:pic>
        <p:nvPicPr>
          <p:cNvPr id="15363" name="Picture 6" descr="Resized_IMG-20210311-WA0013"/>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07950" y="1125538"/>
            <a:ext cx="4895850" cy="3665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8" descr="Resized_IMG-20210311-WA0002"/>
          <p:cNvPicPr>
            <a:picLocks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250825" y="4508500"/>
            <a:ext cx="1638300"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16"/>
          <p:cNvPicPr>
            <a:picLocks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7740650" y="2420938"/>
            <a:ext cx="1176338" cy="1628775"/>
          </a:xfrm>
          <a:noFill/>
        </p:spPr>
      </p:pic>
      <p:pic>
        <p:nvPicPr>
          <p:cNvPr id="15366"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238" y="1106488"/>
            <a:ext cx="2452687"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7325" y="4532313"/>
            <a:ext cx="280828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Imag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25" y="4325938"/>
            <a:ext cx="1747838"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p:txBody>
          <a:bodyPr/>
          <a:lstStyle/>
          <a:p>
            <a:r>
              <a:rPr lang="fr-FR" altLang="fr-FR" smtClean="0">
                <a:latin typeface="Brush Script MT" panose="03060802040406070304" pitchFamily="66" charset="0"/>
              </a:rPr>
              <a:t>Alphabétisation des jeunes </a:t>
            </a:r>
          </a:p>
        </p:txBody>
      </p:sp>
      <p:sp>
        <p:nvSpPr>
          <p:cNvPr id="5" name="Rectangle 4"/>
          <p:cNvSpPr/>
          <p:nvPr/>
        </p:nvSpPr>
        <p:spPr>
          <a:xfrm>
            <a:off x="611188" y="6021388"/>
            <a:ext cx="1533525" cy="646112"/>
          </a:xfrm>
          <a:prstGeom prst="rect">
            <a:avLst/>
          </a:prstGeom>
        </p:spPr>
        <p:txBody>
          <a:bodyPr>
            <a:spAutoFit/>
          </a:bodyPr>
          <a:lstStyle/>
          <a:p>
            <a:pPr>
              <a:spcAft>
                <a:spcPts val="0"/>
              </a:spcAft>
              <a:defRPr/>
            </a:pPr>
            <a:r>
              <a:rPr lang="fr-FR" b="1" dirty="0">
                <a:solidFill>
                  <a:schemeClr val="bg1">
                    <a:lumMod val="50000"/>
                  </a:schemeClr>
                </a:solidFill>
                <a:ea typeface="Times New Roman" panose="02020603050405020304" pitchFamily="18" charset="0"/>
                <a:cs typeface="Brush Script MT" panose="03060802040406070304" pitchFamily="66" charset="0"/>
              </a:rPr>
              <a:t>           7198€</a:t>
            </a:r>
            <a:endParaRPr lang="fr-FR" b="1" dirty="0">
              <a:solidFill>
                <a:schemeClr val="bg1">
                  <a:lumMod val="50000"/>
                </a:schemeClr>
              </a:solidFill>
              <a:ea typeface="Times New Roman" panose="02020603050405020304" pitchFamily="18" charset="0"/>
            </a:endParaRPr>
          </a:p>
          <a:p>
            <a:pPr>
              <a:spcAft>
                <a:spcPts val="0"/>
              </a:spcAft>
              <a:defRPr/>
            </a:pPr>
            <a:r>
              <a:rPr lang="fr-FR" dirty="0">
                <a:ea typeface="Times New Roman" panose="02020603050405020304" pitchFamily="18" charset="0"/>
                <a:cs typeface="Brush Script MT" panose="03060802040406070304" pitchFamily="66" charset="0"/>
              </a:rPr>
              <a:t>Budget</a:t>
            </a:r>
            <a:r>
              <a:rPr lang="fr-FR" dirty="0">
                <a:latin typeface="Calibri" panose="020F0502020204030204" pitchFamily="34" charset="0"/>
                <a:ea typeface="Times New Roman" panose="02020603050405020304" pitchFamily="18" charset="0"/>
                <a:cs typeface="Brush Script MT" panose="03060802040406070304" pitchFamily="66" charset="0"/>
              </a:rPr>
              <a:t>  </a:t>
            </a:r>
            <a:endParaRPr lang="fr-FR" dirty="0">
              <a:latin typeface="Times New Roman" panose="02020603050405020304" pitchFamily="18" charset="0"/>
              <a:ea typeface="Times New Roman" panose="02020603050405020304" pitchFamily="18" charset="0"/>
            </a:endParaRPr>
          </a:p>
        </p:txBody>
      </p:sp>
      <p:sp>
        <p:nvSpPr>
          <p:cNvPr id="6" name="Rectangle 5"/>
          <p:cNvSpPr/>
          <p:nvPr/>
        </p:nvSpPr>
        <p:spPr>
          <a:xfrm>
            <a:off x="1588" y="1020763"/>
            <a:ext cx="8578850" cy="1354137"/>
          </a:xfrm>
          <a:prstGeom prst="rect">
            <a:avLst/>
          </a:prstGeom>
        </p:spPr>
        <p:txBody>
          <a:bodyPr>
            <a:spAutoFit/>
          </a:bodyPr>
          <a:lstStyle/>
          <a:p>
            <a:pPr marL="457200">
              <a:lnSpc>
                <a:spcPct val="115000"/>
              </a:lnSpc>
              <a:spcAft>
                <a:spcPts val="0"/>
              </a:spcAft>
              <a:defRPr/>
            </a:pPr>
            <a:r>
              <a:rPr lang="fr-FR" sz="2000" u="sng" dirty="0">
                <a:solidFill>
                  <a:srgbClr val="000000"/>
                </a:solidFill>
                <a:ea typeface="Times New Roman" panose="02020603050405020304" pitchFamily="18" charset="0"/>
                <a:cs typeface="Calibri" panose="020F0502020204030204" pitchFamily="34" charset="0"/>
              </a:rPr>
              <a:t>Scolariser   </a:t>
            </a:r>
            <a:r>
              <a:rPr lang="fr-FR" sz="2000" b="1" u="sng" dirty="0">
                <a:solidFill>
                  <a:schemeClr val="bg1">
                    <a:lumMod val="50000"/>
                  </a:schemeClr>
                </a:solidFill>
                <a:ea typeface="Times New Roman" panose="02020603050405020304" pitchFamily="18" charset="0"/>
                <a:cs typeface="Calibri" panose="020F0502020204030204" pitchFamily="34" charset="0"/>
              </a:rPr>
              <a:t>80 jeunes</a:t>
            </a:r>
            <a:r>
              <a:rPr lang="fr-FR" sz="2000" b="1" dirty="0">
                <a:solidFill>
                  <a:schemeClr val="bg1">
                    <a:lumMod val="50000"/>
                  </a:schemeClr>
                </a:solidFill>
                <a:ea typeface="Times New Roman" panose="02020603050405020304" pitchFamily="18" charset="0"/>
                <a:cs typeface="Calibri" panose="020F0502020204030204" pitchFamily="34" charset="0"/>
              </a:rPr>
              <a:t> </a:t>
            </a:r>
            <a:r>
              <a:rPr lang="fr-FR" sz="2000" dirty="0">
                <a:solidFill>
                  <a:srgbClr val="000000"/>
                </a:solidFill>
                <a:ea typeface="Times New Roman" panose="02020603050405020304" pitchFamily="18" charset="0"/>
                <a:cs typeface="Calibri" panose="020F0502020204030204" pitchFamily="34" charset="0"/>
              </a:rPr>
              <a:t>déscolarisés par un programme spécifique Appelé PASSERELLE.     Ce programme les prépare à revenir dans les écoles classiques. (CE2, CE1, CP2) *</a:t>
            </a:r>
            <a:endParaRPr lang="fr-FR" sz="2000" dirty="0">
              <a:ea typeface="Calibri" panose="020F0502020204030204" pitchFamily="34" charset="0"/>
              <a:cs typeface="Times New Roman" panose="02020603050405020304" pitchFamily="18" charset="0"/>
            </a:endParaRPr>
          </a:p>
          <a:p>
            <a:pPr>
              <a:spcAft>
                <a:spcPts val="0"/>
              </a:spcAft>
              <a:defRPr/>
            </a:pPr>
            <a:r>
              <a:rPr lang="fr-FR" dirty="0">
                <a:solidFill>
                  <a:srgbClr val="000000"/>
                </a:solidFill>
                <a:latin typeface="Calibri" panose="020F0502020204030204" pitchFamily="34" charset="0"/>
                <a:ea typeface="Times New Roman" panose="02020603050405020304" pitchFamily="18" charset="0"/>
              </a:rPr>
              <a:t> Officiellement 60 enfants étaient accueillis et passaient les examens mais 20 autres enfants assistaient au cours pour ne pas trainer dans les rues </a:t>
            </a:r>
            <a:endParaRPr lang="fr-FR" dirty="0">
              <a:latin typeface="Times New Roman" panose="02020603050405020304" pitchFamily="18" charset="0"/>
              <a:ea typeface="Times New Roman" panose="02020603050405020304" pitchFamily="18" charset="0"/>
            </a:endParaRPr>
          </a:p>
        </p:txBody>
      </p:sp>
      <p:sp>
        <p:nvSpPr>
          <p:cNvPr id="16389" name="Rectangle 6"/>
          <p:cNvSpPr>
            <a:spLocks noChangeArrowheads="1"/>
          </p:cNvSpPr>
          <p:nvPr/>
        </p:nvSpPr>
        <p:spPr bwMode="auto">
          <a:xfrm>
            <a:off x="107950" y="2363788"/>
            <a:ext cx="83216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tabLst>
                <a:tab pos="4572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4572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4572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4572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4572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cs typeface="Arial" panose="020B0604020202020204" pitchFamily="34" charset="0"/>
              </a:defRPr>
            </a:lvl9pPr>
          </a:lstStyle>
          <a:p>
            <a:pPr>
              <a:spcBef>
                <a:spcPct val="0"/>
              </a:spcBef>
              <a:buFont typeface="Times New Roman" panose="02020603050405020304" pitchFamily="18" charset="0"/>
              <a:buChar char="-"/>
            </a:pPr>
            <a:r>
              <a:rPr lang="fr-FR" altLang="fr-FR" sz="1400">
                <a:solidFill>
                  <a:srgbClr val="000000"/>
                </a:solidFill>
                <a:latin typeface="Segoe UI Symbol" panose="020B0502040204020203" pitchFamily="34" charset="0"/>
                <a:ea typeface="Times New Roman" panose="02020603050405020304" pitchFamily="18" charset="0"/>
                <a:cs typeface="Segoe UI Symbol" panose="020B0502040204020203" pitchFamily="34" charset="0"/>
              </a:rPr>
              <a:t>♦</a:t>
            </a:r>
            <a:r>
              <a:rPr lang="fr-FR" altLang="fr-FR" sz="1400">
                <a:solidFill>
                  <a:srgbClr val="000000"/>
                </a:solidFill>
                <a:latin typeface="Calibri" panose="020F0502020204030204" pitchFamily="34" charset="0"/>
                <a:ea typeface="Times New Roman" panose="02020603050405020304" pitchFamily="18" charset="0"/>
                <a:cs typeface="Segoe UI Symbol" panose="020B0502040204020203" pitchFamily="34" charset="0"/>
              </a:rPr>
              <a:t> Le nombre total des  évalués est de 60 élèves (28 filles et 32 garçons)</a:t>
            </a:r>
            <a:endParaRPr lang="fr-FR" altLang="fr-FR" sz="1400">
              <a:latin typeface="Times New Roman" panose="02020603050405020304" pitchFamily="18" charset="0"/>
              <a:ea typeface="Times New Roman" panose="02020603050405020304" pitchFamily="18" charset="0"/>
              <a:cs typeface="Segoe UI Symbol" panose="020B0502040204020203" pitchFamily="34" charset="0"/>
            </a:endParaRPr>
          </a:p>
          <a:p>
            <a:pPr>
              <a:spcBef>
                <a:spcPct val="0"/>
              </a:spcBef>
              <a:buFont typeface="Times New Roman" panose="02020603050405020304" pitchFamily="18" charset="0"/>
              <a:buChar char="-"/>
            </a:pPr>
            <a:r>
              <a:rPr lang="fr-FR" altLang="fr-FR" sz="1400">
                <a:solidFill>
                  <a:srgbClr val="000000"/>
                </a:solidFill>
                <a:latin typeface="Segoe UI Symbol" panose="020B0502040204020203" pitchFamily="34" charset="0"/>
                <a:ea typeface="Times New Roman" panose="02020603050405020304" pitchFamily="18" charset="0"/>
                <a:cs typeface="Segoe UI Symbol" panose="020B0502040204020203" pitchFamily="34" charset="0"/>
              </a:rPr>
              <a:t>♦</a:t>
            </a:r>
            <a:r>
              <a:rPr lang="fr-FR" altLang="fr-FR" sz="1400">
                <a:solidFill>
                  <a:srgbClr val="000000"/>
                </a:solidFill>
                <a:latin typeface="Calibri" panose="020F0502020204030204" pitchFamily="34" charset="0"/>
                <a:ea typeface="Times New Roman" panose="02020603050405020304" pitchFamily="18" charset="0"/>
                <a:cs typeface="Segoe UI Symbol" panose="020B0502040204020203" pitchFamily="34" charset="0"/>
              </a:rPr>
              <a:t> Le nombre total des déclarés admis est de 58 (27 filles et 31 garçons).</a:t>
            </a:r>
            <a:endParaRPr lang="fr-FR" altLang="fr-FR" sz="1400">
              <a:latin typeface="Times New Roman" panose="02020603050405020304" pitchFamily="18" charset="0"/>
              <a:ea typeface="Times New Roman" panose="02020603050405020304" pitchFamily="18" charset="0"/>
              <a:cs typeface="Segoe UI Symbol" panose="020B0502040204020203" pitchFamily="34" charset="0"/>
            </a:endParaRPr>
          </a:p>
          <a:p>
            <a:pPr>
              <a:spcBef>
                <a:spcPct val="0"/>
              </a:spcBef>
              <a:buFont typeface="Times New Roman" panose="02020603050405020304" pitchFamily="18" charset="0"/>
              <a:buChar char="-"/>
            </a:pPr>
            <a:r>
              <a:rPr lang="fr-FR" altLang="fr-FR" sz="1400">
                <a:solidFill>
                  <a:srgbClr val="000000"/>
                </a:solidFill>
                <a:latin typeface="Segoe UI Symbol" panose="020B0502040204020203" pitchFamily="34" charset="0"/>
                <a:ea typeface="Times New Roman" panose="02020603050405020304" pitchFamily="18" charset="0"/>
                <a:cs typeface="Segoe UI Symbol" panose="020B0502040204020203" pitchFamily="34" charset="0"/>
              </a:rPr>
              <a:t>♦</a:t>
            </a:r>
            <a:r>
              <a:rPr lang="fr-FR" altLang="fr-FR" sz="1400">
                <a:solidFill>
                  <a:srgbClr val="000000"/>
                </a:solidFill>
                <a:latin typeface="Calibri" panose="020F0502020204030204" pitchFamily="34" charset="0"/>
                <a:ea typeface="Times New Roman" panose="02020603050405020304" pitchFamily="18" charset="0"/>
                <a:cs typeface="Segoe UI Symbol" panose="020B0502040204020203" pitchFamily="34" charset="0"/>
              </a:rPr>
              <a:t> Le nombre d’élèves promus pour la classe de CE2 est de</a:t>
            </a:r>
            <a:r>
              <a:rPr lang="fr-FR" altLang="fr-FR" sz="1400" b="1">
                <a:solidFill>
                  <a:srgbClr val="E500E5"/>
                </a:solidFill>
                <a:latin typeface="Calibri" panose="020F0502020204030204" pitchFamily="34" charset="0"/>
                <a:ea typeface="Times New Roman" panose="02020603050405020304" pitchFamily="18" charset="0"/>
                <a:cs typeface="Segoe UI Symbol" panose="020B0502040204020203" pitchFamily="34" charset="0"/>
              </a:rPr>
              <a:t>40 élèves </a:t>
            </a:r>
            <a:r>
              <a:rPr lang="fr-FR" altLang="fr-FR" sz="1400">
                <a:solidFill>
                  <a:srgbClr val="000000"/>
                </a:solidFill>
                <a:latin typeface="Calibri" panose="020F0502020204030204" pitchFamily="34" charset="0"/>
                <a:ea typeface="Times New Roman" panose="02020603050405020304" pitchFamily="18" charset="0"/>
                <a:cs typeface="Segoe UI Symbol" panose="020B0502040204020203" pitchFamily="34" charset="0"/>
              </a:rPr>
              <a:t>;</a:t>
            </a:r>
            <a:endParaRPr lang="fr-FR" altLang="fr-FR" sz="1400">
              <a:latin typeface="Times New Roman" panose="02020603050405020304" pitchFamily="18" charset="0"/>
              <a:ea typeface="Times New Roman" panose="02020603050405020304" pitchFamily="18" charset="0"/>
              <a:cs typeface="Segoe UI Symbol" panose="020B0502040204020203" pitchFamily="34" charset="0"/>
            </a:endParaRPr>
          </a:p>
          <a:p>
            <a:pPr>
              <a:spcBef>
                <a:spcPct val="0"/>
              </a:spcBef>
              <a:buFont typeface="Times New Roman" panose="02020603050405020304" pitchFamily="18" charset="0"/>
              <a:buChar char="-"/>
            </a:pPr>
            <a:r>
              <a:rPr lang="fr-FR" altLang="fr-FR" sz="1400">
                <a:solidFill>
                  <a:srgbClr val="000000"/>
                </a:solidFill>
                <a:latin typeface="Segoe UI Symbol" panose="020B0502040204020203" pitchFamily="34" charset="0"/>
                <a:ea typeface="Times New Roman" panose="02020603050405020304" pitchFamily="18" charset="0"/>
                <a:cs typeface="Segoe UI Symbol" panose="020B0502040204020203" pitchFamily="34" charset="0"/>
              </a:rPr>
              <a:t>♦</a:t>
            </a:r>
            <a:r>
              <a:rPr lang="fr-FR" altLang="fr-FR" sz="1400">
                <a:solidFill>
                  <a:srgbClr val="000000"/>
                </a:solidFill>
                <a:latin typeface="Calibri" panose="020F0502020204030204" pitchFamily="34" charset="0"/>
                <a:ea typeface="Times New Roman" panose="02020603050405020304" pitchFamily="18" charset="0"/>
                <a:cs typeface="Segoe UI Symbol" panose="020B0502040204020203" pitchFamily="34" charset="0"/>
              </a:rPr>
              <a:t> Le nombre d’élèves promus pour la classe de CE1 est de </a:t>
            </a:r>
            <a:r>
              <a:rPr lang="fr-FR" altLang="fr-FR" sz="1400" b="1">
                <a:solidFill>
                  <a:srgbClr val="E500E5"/>
                </a:solidFill>
                <a:latin typeface="Calibri" panose="020F0502020204030204" pitchFamily="34" charset="0"/>
                <a:ea typeface="Times New Roman" panose="02020603050405020304" pitchFamily="18" charset="0"/>
                <a:cs typeface="Segoe UI Symbol" panose="020B0502040204020203" pitchFamily="34" charset="0"/>
              </a:rPr>
              <a:t>12 élèves ;</a:t>
            </a:r>
            <a:endParaRPr lang="fr-FR" altLang="fr-FR" sz="1400" b="1">
              <a:solidFill>
                <a:srgbClr val="E500E5"/>
              </a:solidFill>
              <a:latin typeface="Times New Roman" panose="02020603050405020304" pitchFamily="18" charset="0"/>
              <a:ea typeface="Times New Roman" panose="02020603050405020304" pitchFamily="18" charset="0"/>
              <a:cs typeface="Segoe UI Symbol" panose="020B0502040204020203" pitchFamily="34" charset="0"/>
            </a:endParaRPr>
          </a:p>
          <a:p>
            <a:pPr>
              <a:spcBef>
                <a:spcPct val="0"/>
              </a:spcBef>
              <a:buFont typeface="Times New Roman" panose="02020603050405020304" pitchFamily="18" charset="0"/>
              <a:buChar char="-"/>
            </a:pPr>
            <a:r>
              <a:rPr lang="fr-FR" altLang="fr-FR" sz="1400">
                <a:solidFill>
                  <a:srgbClr val="000000"/>
                </a:solidFill>
                <a:latin typeface="Segoe UI Symbol" panose="020B0502040204020203" pitchFamily="34" charset="0"/>
                <a:ea typeface="Times New Roman" panose="02020603050405020304" pitchFamily="18" charset="0"/>
                <a:cs typeface="Segoe UI Symbol" panose="020B0502040204020203" pitchFamily="34" charset="0"/>
              </a:rPr>
              <a:t>♦</a:t>
            </a:r>
            <a:r>
              <a:rPr lang="fr-FR" altLang="fr-FR" sz="1400">
                <a:solidFill>
                  <a:srgbClr val="000000"/>
                </a:solidFill>
                <a:latin typeface="Calibri" panose="020F0502020204030204" pitchFamily="34" charset="0"/>
                <a:ea typeface="Times New Roman" panose="02020603050405020304" pitchFamily="18" charset="0"/>
                <a:cs typeface="Segoe UI Symbol" panose="020B0502040204020203" pitchFamily="34" charset="0"/>
              </a:rPr>
              <a:t> Le nombre d’élèves promus pour la classe de CP2 est de </a:t>
            </a:r>
            <a:r>
              <a:rPr lang="fr-FR" altLang="fr-FR" sz="1400" b="1">
                <a:solidFill>
                  <a:srgbClr val="E500E5"/>
                </a:solidFill>
                <a:latin typeface="Calibri" panose="020F0502020204030204" pitchFamily="34" charset="0"/>
                <a:ea typeface="Times New Roman" panose="02020603050405020304" pitchFamily="18" charset="0"/>
                <a:cs typeface="Segoe UI Symbol" panose="020B0502040204020203" pitchFamily="34" charset="0"/>
              </a:rPr>
              <a:t>06 élèves </a:t>
            </a:r>
            <a:endParaRPr lang="fr-FR" altLang="fr-FR" sz="1400" b="1">
              <a:solidFill>
                <a:srgbClr val="E500E5"/>
              </a:solidFill>
              <a:latin typeface="Times New Roman" panose="02020603050405020304" pitchFamily="18" charset="0"/>
              <a:ea typeface="Times New Roman" panose="02020603050405020304" pitchFamily="18" charset="0"/>
              <a:cs typeface="Segoe UI Symbol" panose="020B0502040204020203" pitchFamily="34" charset="0"/>
            </a:endParaRPr>
          </a:p>
          <a:p>
            <a:pPr>
              <a:spcBef>
                <a:spcPct val="0"/>
              </a:spcBef>
              <a:buFont typeface="Times New Roman" panose="02020603050405020304" pitchFamily="18" charset="0"/>
              <a:buChar char="-"/>
            </a:pPr>
            <a:r>
              <a:rPr lang="fr-FR" altLang="fr-FR" sz="1400">
                <a:solidFill>
                  <a:srgbClr val="000000"/>
                </a:solidFill>
                <a:latin typeface="Segoe UI Symbol" panose="020B0502040204020203" pitchFamily="34" charset="0"/>
                <a:ea typeface="Times New Roman" panose="02020603050405020304" pitchFamily="18" charset="0"/>
                <a:cs typeface="Segoe UI Symbol" panose="020B0502040204020203" pitchFamily="34" charset="0"/>
              </a:rPr>
              <a:t>♦</a:t>
            </a:r>
            <a:r>
              <a:rPr lang="fr-FR" altLang="fr-FR" sz="1400">
                <a:solidFill>
                  <a:srgbClr val="000000"/>
                </a:solidFill>
                <a:latin typeface="Calibri" panose="020F0502020204030204" pitchFamily="34" charset="0"/>
                <a:ea typeface="Times New Roman" panose="02020603050405020304" pitchFamily="18" charset="0"/>
                <a:cs typeface="Segoe UI Symbol" panose="020B0502040204020203" pitchFamily="34" charset="0"/>
              </a:rPr>
              <a:t> Abandons = 02 pour raison de déplacement des parents vers d’autres localités du Burkina.</a:t>
            </a:r>
            <a:endParaRPr lang="fr-FR" altLang="fr-FR" sz="1400">
              <a:latin typeface="Times New Roman" panose="02020603050405020304" pitchFamily="18" charset="0"/>
              <a:ea typeface="Times New Roman" panose="02020603050405020304" pitchFamily="18" charset="0"/>
              <a:cs typeface="Segoe UI Symbol" panose="020B0502040204020203" pitchFamily="34" charset="0"/>
            </a:endParaRPr>
          </a:p>
        </p:txBody>
      </p:sp>
      <p:pic>
        <p:nvPicPr>
          <p:cNvPr id="16390"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5150" y="3717925"/>
            <a:ext cx="232727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Image 11" descr="C:\Users\USER\Pictures\PHOTOS FOURNITURES ET CENTRES ENFANTS 2025 (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925" y="3844925"/>
            <a:ext cx="2935288"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Image 12" descr="C:\Users\USER\Pictures\PHOTOS FOURNITURES ET CENTRES ENFANTS 2025 (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849688"/>
            <a:ext cx="282257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Image 13" descr="C:\Users\USER\Pictures\PHOTOS FOURNITURES ET CENTRES ENFANTS 2025 (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0150" y="2071688"/>
            <a:ext cx="21272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525" y="201613"/>
            <a:ext cx="39973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716338"/>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59225"/>
            <a:ext cx="456406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1"/>
          <p:cNvSpPr>
            <a:spLocks noChangeArrowheads="1"/>
          </p:cNvSpPr>
          <p:nvPr/>
        </p:nvSpPr>
        <p:spPr bwMode="auto">
          <a:xfrm>
            <a:off x="1547813" y="3244850"/>
            <a:ext cx="712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3600">
                <a:latin typeface="Brush Script MT" panose="03060802040406070304" pitchFamily="66" charset="0"/>
              </a:rPr>
              <a:t>Matériel mis à disposition des apprenants </a:t>
            </a:r>
          </a:p>
        </p:txBody>
      </p:sp>
      <p:pic>
        <p:nvPicPr>
          <p:cNvPr id="17414" name="Imag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8" y="201613"/>
            <a:ext cx="3970337"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95288" y="188913"/>
            <a:ext cx="8229600" cy="1143000"/>
          </a:xfrm>
        </p:spPr>
        <p:txBody>
          <a:bodyPr/>
          <a:lstStyle/>
          <a:p>
            <a:pPr eaLnBrk="1" hangingPunct="1"/>
            <a:r>
              <a:rPr lang="fr-FR" altLang="fr-FR" sz="4000" smtClean="0">
                <a:latin typeface="Brush Script MT" panose="03060802040406070304" pitchFamily="66" charset="0"/>
              </a:rPr>
              <a:t>La cantine </a:t>
            </a:r>
            <a:br>
              <a:rPr lang="fr-FR" altLang="fr-FR" sz="4000" smtClean="0">
                <a:latin typeface="Brush Script MT" panose="03060802040406070304" pitchFamily="66" charset="0"/>
              </a:rPr>
            </a:br>
            <a:r>
              <a:rPr lang="fr-FR" altLang="fr-FR" sz="4000" smtClean="0">
                <a:latin typeface="Brush Script MT" panose="03060802040406070304" pitchFamily="66" charset="0"/>
              </a:rPr>
              <a:t> </a:t>
            </a:r>
            <a:endParaRPr lang="fr-FR" altLang="fr-FR" sz="2400" smtClean="0"/>
          </a:p>
        </p:txBody>
      </p:sp>
      <p:pic>
        <p:nvPicPr>
          <p:cNvPr id="18435" name="Image 4" descr="K:\IMG_02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2276475"/>
            <a:ext cx="43973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Image 5" descr="K:\PHOTOS CANTINE CENTRES 2025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2278063"/>
            <a:ext cx="4176712"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1"/>
          <p:cNvSpPr>
            <a:spLocks noChangeArrowheads="1"/>
          </p:cNvSpPr>
          <p:nvPr/>
        </p:nvSpPr>
        <p:spPr bwMode="auto">
          <a:xfrm>
            <a:off x="174625" y="760413"/>
            <a:ext cx="87391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800">
                <a:solidFill>
                  <a:srgbClr val="000000"/>
                </a:solidFill>
                <a:latin typeface="Brush Script MT" panose="03060802040406070304" pitchFamily="66" charset="0"/>
                <a:cs typeface="Times New Roman" panose="02020603050405020304" pitchFamily="18" charset="0"/>
              </a:rPr>
              <a:t>Comme les années précédentes, les élèves ont eu l’opportunité de bénéficier de  repas  servis chaque midi .Cette offre est accueillie avec soulagement  par les familles et favorise l’assiduité des enfants  </a:t>
            </a:r>
            <a:endParaRPr lang="fr-FR" altLang="fr-FR" sz="2800">
              <a:latin typeface="Brush Script MT" panose="03060802040406070304"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p:txBody>
          <a:bodyPr/>
          <a:lstStyle/>
          <a:p>
            <a:r>
              <a:rPr lang="fr-FR" altLang="fr-FR" smtClean="0">
                <a:latin typeface="Brush Script MT" panose="03060802040406070304" pitchFamily="66" charset="0"/>
              </a:rPr>
              <a:t>Formation production et vente d’huile d’arachide et de tourteau</a:t>
            </a:r>
          </a:p>
        </p:txBody>
      </p:sp>
      <p:sp>
        <p:nvSpPr>
          <p:cNvPr id="5" name="Rectangle 4"/>
          <p:cNvSpPr/>
          <p:nvPr/>
        </p:nvSpPr>
        <p:spPr>
          <a:xfrm>
            <a:off x="212725" y="1506538"/>
            <a:ext cx="8785225" cy="1939925"/>
          </a:xfrm>
          <a:prstGeom prst="rect">
            <a:avLst/>
          </a:prstGeom>
        </p:spPr>
        <p:txBody>
          <a:bodyPr>
            <a:spAutoFit/>
          </a:bodyPr>
          <a:lstStyle/>
          <a:p>
            <a:pPr>
              <a:spcAft>
                <a:spcPts val="0"/>
              </a:spcAft>
              <a:defRPr/>
            </a:pPr>
            <a:r>
              <a:rPr lang="fr-FR" sz="2000" dirty="0">
                <a:solidFill>
                  <a:srgbClr val="000000"/>
                </a:solidFill>
                <a:ea typeface="Times New Roman" panose="02020603050405020304" pitchFamily="18" charset="0"/>
              </a:rPr>
              <a:t>L’ACEED a reçu cent vingt (120) demandes mais par manque de moyens financiers    l’équipe de coordination ACEED a dû procéder à un tirage au sort et a retenu </a:t>
            </a:r>
            <a:r>
              <a:rPr lang="fr-FR" sz="2000" dirty="0">
                <a:ea typeface="Times New Roman" panose="02020603050405020304" pitchFamily="18" charset="0"/>
              </a:rPr>
              <a:t>soixante (</a:t>
            </a:r>
            <a:r>
              <a:rPr lang="fr-FR" sz="2000" b="1" dirty="0">
                <a:solidFill>
                  <a:schemeClr val="bg1">
                    <a:lumMod val="50000"/>
                  </a:schemeClr>
                </a:solidFill>
                <a:ea typeface="Times New Roman" panose="02020603050405020304" pitchFamily="18" charset="0"/>
              </a:rPr>
              <a:t>40) </a:t>
            </a:r>
            <a:r>
              <a:rPr lang="fr-FR" sz="2000" dirty="0">
                <a:solidFill>
                  <a:srgbClr val="000000"/>
                </a:solidFill>
                <a:ea typeface="Times New Roman" panose="02020603050405020304" pitchFamily="18" charset="0"/>
              </a:rPr>
              <a:t>femmes</a:t>
            </a:r>
            <a:endParaRPr lang="fr-FR" sz="2000" dirty="0">
              <a:ea typeface="Times New Roman" panose="02020603050405020304" pitchFamily="18" charset="0"/>
            </a:endParaRPr>
          </a:p>
          <a:p>
            <a:pPr>
              <a:spcAft>
                <a:spcPts val="0"/>
              </a:spcAft>
              <a:defRPr/>
            </a:pPr>
            <a:r>
              <a:rPr lang="fr-FR" sz="2000" dirty="0">
                <a:solidFill>
                  <a:srgbClr val="000000"/>
                </a:solidFill>
                <a:ea typeface="Arial Unicode MS"/>
              </a:rPr>
              <a:t>Objectif Former quarante (40) femmes aux techniques de production  pour les emmener à être aptes à produire et vendre des tourteaux et de l’huile d’arachide. La formation est complète et propose aussi la</a:t>
            </a:r>
            <a:r>
              <a:rPr lang="fr-FR" sz="2000" dirty="0">
                <a:solidFill>
                  <a:srgbClr val="000000"/>
                </a:solidFill>
                <a:ea typeface="Times New Roman" panose="02020603050405020304" pitchFamily="18" charset="0"/>
              </a:rPr>
              <a:t> technique de conservation et de conditionnement des produits finis ,l’application des règles d’</a:t>
            </a:r>
            <a:r>
              <a:rPr lang="fr-FR" sz="2000" dirty="0">
                <a:solidFill>
                  <a:srgbClr val="000000"/>
                </a:solidFill>
                <a:ea typeface="Times New Roman" panose="02020603050405020304" pitchFamily="18" charset="0"/>
                <a:cs typeface="Calibri" panose="020F0502020204030204" pitchFamily="34" charset="0"/>
              </a:rPr>
              <a:t>hygiène et de </a:t>
            </a:r>
            <a:r>
              <a:rPr lang="fr-FR" sz="2000" dirty="0">
                <a:solidFill>
                  <a:srgbClr val="000000"/>
                </a:solidFill>
                <a:ea typeface="Times New Roman" panose="02020603050405020304" pitchFamily="18" charset="0"/>
              </a:rPr>
              <a:t>la gestion simplifiée </a:t>
            </a:r>
            <a:endParaRPr lang="fr-FR" sz="2000" dirty="0">
              <a:ea typeface="Times New Roman" panose="02020603050405020304" pitchFamily="18" charset="0"/>
            </a:endParaRPr>
          </a:p>
        </p:txBody>
      </p:sp>
      <p:sp>
        <p:nvSpPr>
          <p:cNvPr id="8" name="Rectangle 7"/>
          <p:cNvSpPr/>
          <p:nvPr/>
        </p:nvSpPr>
        <p:spPr>
          <a:xfrm>
            <a:off x="4095750" y="6229350"/>
            <a:ext cx="2589213" cy="677863"/>
          </a:xfrm>
          <a:prstGeom prst="rect">
            <a:avLst/>
          </a:prstGeom>
        </p:spPr>
        <p:txBody>
          <a:bodyPr>
            <a:spAutoFit/>
          </a:bodyPr>
          <a:lstStyle/>
          <a:p>
            <a:pPr>
              <a:spcAft>
                <a:spcPts val="0"/>
              </a:spcAft>
              <a:defRPr/>
            </a:pPr>
            <a:r>
              <a:rPr lang="fr-FR" sz="2000" b="1" dirty="0">
                <a:solidFill>
                  <a:schemeClr val="bg1">
                    <a:lumMod val="50000"/>
                  </a:schemeClr>
                </a:solidFill>
                <a:ea typeface="Times New Roman" panose="02020603050405020304" pitchFamily="18" charset="0"/>
              </a:rPr>
              <a:t> </a:t>
            </a:r>
            <a:endParaRPr lang="fr-FR" sz="2000" dirty="0">
              <a:ea typeface="Times New Roman" panose="02020603050405020304" pitchFamily="18" charset="0"/>
            </a:endParaRPr>
          </a:p>
          <a:p>
            <a:pPr>
              <a:spcAft>
                <a:spcPts val="0"/>
              </a:spcAft>
              <a:defRPr/>
            </a:pPr>
            <a:r>
              <a:rPr lang="fr-FR" u="sng" dirty="0">
                <a:latin typeface="Calibri" panose="020F0502020204030204" pitchFamily="34" charset="0"/>
                <a:ea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p:txBody>
      </p:sp>
      <p:sp>
        <p:nvSpPr>
          <p:cNvPr id="19461" name="Rectangle 8"/>
          <p:cNvSpPr>
            <a:spLocks noChangeArrowheads="1"/>
          </p:cNvSpPr>
          <p:nvPr/>
        </p:nvSpPr>
        <p:spPr bwMode="auto">
          <a:xfrm>
            <a:off x="4211638" y="5614988"/>
            <a:ext cx="2435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400">
                <a:solidFill>
                  <a:srgbClr val="000000"/>
                </a:solidFill>
                <a:latin typeface="Brush Script MT" panose="03060802040406070304" pitchFamily="66" charset="0"/>
                <a:ea typeface="Times New Roman" panose="02020603050405020304" pitchFamily="18" charset="0"/>
                <a:cs typeface="Calibri" panose="020F0502020204030204" pitchFamily="34" charset="0"/>
              </a:rPr>
              <a:t> </a:t>
            </a:r>
            <a:endParaRPr lang="fr-FR" altLang="fr-FR" sz="2400">
              <a:latin typeface="Brush Script MT" panose="03060802040406070304" pitchFamily="66" charset="0"/>
              <a:ea typeface="Times New Roman" panose="02020603050405020304" pitchFamily="18" charset="0"/>
              <a:cs typeface="Calibri" panose="020F0502020204030204" pitchFamily="34" charset="0"/>
            </a:endParaRPr>
          </a:p>
        </p:txBody>
      </p:sp>
      <p:sp>
        <p:nvSpPr>
          <p:cNvPr id="10" name="Rectangle 9"/>
          <p:cNvSpPr/>
          <p:nvPr/>
        </p:nvSpPr>
        <p:spPr>
          <a:xfrm>
            <a:off x="7218363" y="995363"/>
            <a:ext cx="823912" cy="369887"/>
          </a:xfrm>
          <a:prstGeom prst="rect">
            <a:avLst/>
          </a:prstGeom>
        </p:spPr>
        <p:txBody>
          <a:bodyPr wrap="none">
            <a:spAutoFit/>
          </a:bodyPr>
          <a:lstStyle/>
          <a:p>
            <a:pPr>
              <a:spcAft>
                <a:spcPts val="0"/>
              </a:spcAft>
              <a:defRPr/>
            </a:pPr>
            <a:r>
              <a:rPr lang="fr-FR" u="sng" dirty="0">
                <a:latin typeface="Calibri" panose="020F0502020204030204" pitchFamily="34" charset="0"/>
                <a:ea typeface="Times New Roman" panose="02020603050405020304" pitchFamily="18" charset="0"/>
              </a:rPr>
              <a:t> </a:t>
            </a:r>
            <a:r>
              <a:rPr lang="fr-FR" b="1" u="sng" dirty="0">
                <a:solidFill>
                  <a:schemeClr val="bg1">
                    <a:lumMod val="50000"/>
                  </a:schemeClr>
                </a:solidFill>
                <a:latin typeface="Calibri" panose="020F0502020204030204" pitchFamily="34" charset="0"/>
                <a:ea typeface="Times New Roman" panose="02020603050405020304" pitchFamily="18" charset="0"/>
              </a:rPr>
              <a:t>3315€</a:t>
            </a:r>
            <a:endParaRPr lang="fr-FR" b="1" dirty="0">
              <a:solidFill>
                <a:schemeClr val="bg1">
                  <a:lumMod val="50000"/>
                </a:schemeClr>
              </a:solidFill>
              <a:latin typeface="Times New Roman" panose="02020603050405020304" pitchFamily="18" charset="0"/>
              <a:ea typeface="Times New Roman" panose="02020603050405020304" pitchFamily="18" charset="0"/>
            </a:endParaRPr>
          </a:p>
        </p:txBody>
      </p:sp>
      <p:pic>
        <p:nvPicPr>
          <p:cNvPr id="19463"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5075" y="4229100"/>
            <a:ext cx="26304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554788" y="3108325"/>
            <a:ext cx="2246312" cy="368300"/>
          </a:xfrm>
          <a:prstGeom prst="rect">
            <a:avLst/>
          </a:prstGeom>
        </p:spPr>
        <p:txBody>
          <a:bodyPr>
            <a:spAutoFit/>
          </a:bodyPr>
          <a:lstStyle/>
          <a:p>
            <a:pPr>
              <a:spcAft>
                <a:spcPts val="0"/>
              </a:spcAft>
              <a:defRPr/>
            </a:pPr>
            <a:r>
              <a:rPr lang="fr-FR" b="1" dirty="0">
                <a:solidFill>
                  <a:schemeClr val="bg1">
                    <a:lumMod val="50000"/>
                  </a:schemeClr>
                </a:solidFill>
                <a:ea typeface="Times New Roman" panose="02020603050405020304" pitchFamily="18" charset="0"/>
              </a:rPr>
              <a:t>80 </a:t>
            </a:r>
            <a:r>
              <a:rPr lang="fr-FR" dirty="0">
                <a:solidFill>
                  <a:srgbClr val="000000"/>
                </a:solidFill>
                <a:ea typeface="Times New Roman" panose="02020603050405020304" pitchFamily="18" charset="0"/>
              </a:rPr>
              <a:t>litres d’huile d’arachide</a:t>
            </a:r>
            <a:endParaRPr lang="fr-FR" dirty="0">
              <a:ea typeface="Times New Roman" panose="02020603050405020304" pitchFamily="18" charset="0"/>
            </a:endParaRPr>
          </a:p>
        </p:txBody>
      </p:sp>
      <p:sp>
        <p:nvSpPr>
          <p:cNvPr id="19465" name="Rectangle 6"/>
          <p:cNvSpPr>
            <a:spLocks noChangeArrowheads="1"/>
          </p:cNvSpPr>
          <p:nvPr/>
        </p:nvSpPr>
        <p:spPr bwMode="auto">
          <a:xfrm>
            <a:off x="4786313" y="3802063"/>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a:solidFill>
                  <a:srgbClr val="000000"/>
                </a:solidFill>
                <a:latin typeface="Brush Script MT" panose="03060802040406070304" pitchFamily="66" charset="0"/>
                <a:ea typeface="Times New Roman" panose="02020603050405020304" pitchFamily="18" charset="0"/>
                <a:cs typeface="Calibri" panose="020F0502020204030204" pitchFamily="34" charset="0"/>
              </a:rPr>
              <a:t> </a:t>
            </a:r>
            <a:endParaRPr lang="fr-FR" altLang="fr-FR" sz="1800">
              <a:latin typeface="Brush Script MT" panose="03060802040406070304" pitchFamily="66" charset="0"/>
              <a:ea typeface="Times New Roman" panose="02020603050405020304" pitchFamily="18" charset="0"/>
              <a:cs typeface="Calibri" panose="020F0502020204030204" pitchFamily="34" charset="0"/>
            </a:endParaRPr>
          </a:p>
        </p:txBody>
      </p:sp>
      <p:pic>
        <p:nvPicPr>
          <p:cNvPr id="19466" name="Image 15" descr="J:\IMG_04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516438"/>
            <a:ext cx="212248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0"/>
          <p:cNvSpPr>
            <a:spLocks noChangeArrowheads="1"/>
          </p:cNvSpPr>
          <p:nvPr/>
        </p:nvSpPr>
        <p:spPr bwMode="auto">
          <a:xfrm>
            <a:off x="6711950" y="3368675"/>
            <a:ext cx="19748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20000"/>
              </a:lnSpc>
              <a:spcBef>
                <a:spcPct val="0"/>
              </a:spcBef>
              <a:buFontTx/>
              <a:buNone/>
            </a:pPr>
            <a:r>
              <a:rPr lang="fr-FR" altLang="fr-FR" sz="1800">
                <a:solidFill>
                  <a:srgbClr val="000000"/>
                </a:solidFill>
                <a:latin typeface="Cambria" panose="02040503050406030204" pitchFamily="18" charset="0"/>
                <a:ea typeface="Times New Roman" panose="02020603050405020304" pitchFamily="18" charset="0"/>
                <a:cs typeface="Calibri" panose="020F0502020204030204" pitchFamily="34" charset="0"/>
              </a:rPr>
              <a:t> FCFA (159€).</a:t>
            </a:r>
            <a:endParaRPr lang="fr-FR" altLang="fr-FR" sz="1600">
              <a:latin typeface="Calibri" panose="020F0502020204030204" pitchFamily="34" charset="0"/>
              <a:ea typeface="Calibri" panose="020F0502020204030204" pitchFamily="34" charset="0"/>
              <a:cs typeface="Times New Roman" panose="02020603050405020304" pitchFamily="18" charset="0"/>
            </a:endParaRPr>
          </a:p>
        </p:txBody>
      </p:sp>
      <p:pic>
        <p:nvPicPr>
          <p:cNvPr id="19468" name="Image 18" descr="J:\IMG_04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700" y="3376613"/>
            <a:ext cx="2878138"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p:cNvSpPr>
          <p:nvPr>
            <p:ph type="title"/>
          </p:nvPr>
        </p:nvSpPr>
        <p:spPr/>
        <p:txBody>
          <a:bodyPr/>
          <a:lstStyle/>
          <a:p>
            <a:r>
              <a:rPr lang="fr-FR" altLang="fr-FR" smtClean="0">
                <a:latin typeface="Brush Script MT" panose="03060802040406070304" pitchFamily="66" charset="0"/>
              </a:rPr>
              <a:t>Production de tourteau </a:t>
            </a:r>
            <a:br>
              <a:rPr lang="fr-FR" altLang="fr-FR" smtClean="0">
                <a:latin typeface="Brush Script MT" panose="03060802040406070304" pitchFamily="66" charset="0"/>
              </a:rPr>
            </a:br>
            <a:r>
              <a:rPr lang="fr-FR" altLang="fr-FR" smtClean="0">
                <a:latin typeface="Brush Script MT" panose="03060802040406070304" pitchFamily="66" charset="0"/>
              </a:rPr>
              <a:t>sorte de petit biscuit </a:t>
            </a:r>
          </a:p>
        </p:txBody>
      </p:sp>
      <p:sp>
        <p:nvSpPr>
          <p:cNvPr id="9" name="Rectangle 8"/>
          <p:cNvSpPr/>
          <p:nvPr/>
        </p:nvSpPr>
        <p:spPr>
          <a:xfrm>
            <a:off x="2987675" y="1452563"/>
            <a:ext cx="5976938" cy="1420812"/>
          </a:xfrm>
          <a:prstGeom prst="rect">
            <a:avLst/>
          </a:prstGeom>
        </p:spPr>
        <p:txBody>
          <a:bodyPr>
            <a:spAutoFit/>
          </a:bodyPr>
          <a:lstStyle/>
          <a:p>
            <a:pPr>
              <a:lnSpc>
                <a:spcPct val="120000"/>
              </a:lnSpc>
              <a:defRPr/>
            </a:pPr>
            <a:r>
              <a:rPr lang="fr-FR" sz="2400" dirty="0">
                <a:solidFill>
                  <a:srgbClr val="000000"/>
                </a:solidFill>
              </a:rPr>
              <a:t>Résultats ;</a:t>
            </a:r>
            <a:r>
              <a:rPr lang="fr-FR" sz="2400" b="1" dirty="0">
                <a:solidFill>
                  <a:schemeClr val="bg1">
                    <a:lumMod val="50000"/>
                  </a:schemeClr>
                </a:solidFill>
              </a:rPr>
              <a:t> 150 kg </a:t>
            </a:r>
            <a:r>
              <a:rPr lang="fr-FR" sz="2400" dirty="0">
                <a:solidFill>
                  <a:srgbClr val="000000"/>
                </a:solidFill>
              </a:rPr>
              <a:t>de tourteaux d’arachide avec une matière première de  10 sacs d’arachide de 100kg). </a:t>
            </a:r>
            <a:r>
              <a:rPr lang="fr-FR" sz="2400" dirty="0">
                <a:solidFill>
                  <a:srgbClr val="000000"/>
                </a:solidFill>
                <a:ea typeface="Times New Roman" panose="02020603050405020304" pitchFamily="18" charset="0"/>
                <a:cs typeface="Calibri" panose="020F0502020204030204" pitchFamily="34" charset="0"/>
              </a:rPr>
              <a:t>Vendu pour </a:t>
            </a:r>
            <a:r>
              <a:rPr lang="fr-FR" dirty="0"/>
              <a:t>300 000 FCFA (</a:t>
            </a:r>
            <a:r>
              <a:rPr lang="fr-FR" dirty="0">
                <a:solidFill>
                  <a:schemeClr val="accent3">
                    <a:lumMod val="50000"/>
                  </a:schemeClr>
                </a:solidFill>
              </a:rPr>
              <a:t>458€</a:t>
            </a:r>
            <a:r>
              <a:rPr lang="fr-FR" dirty="0"/>
              <a:t>) </a:t>
            </a:r>
            <a:r>
              <a:rPr lang="fr-FR" sz="2400" dirty="0">
                <a:solidFill>
                  <a:srgbClr val="000000"/>
                </a:solidFill>
                <a:ea typeface="Times New Roman" panose="02020603050405020304" pitchFamily="18" charset="0"/>
                <a:cs typeface="Calibri" panose="020F0502020204030204" pitchFamily="34" charset="0"/>
              </a:rPr>
              <a:t>  </a:t>
            </a:r>
            <a:endParaRPr lang="fr-FR" sz="2400" dirty="0"/>
          </a:p>
        </p:txBody>
      </p:sp>
      <p:sp>
        <p:nvSpPr>
          <p:cNvPr id="20484" name="Rectangle 9"/>
          <p:cNvSpPr>
            <a:spLocks noChangeArrowheads="1"/>
          </p:cNvSpPr>
          <p:nvPr/>
        </p:nvSpPr>
        <p:spPr bwMode="auto">
          <a:xfrm>
            <a:off x="3203575" y="254158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a:solidFill>
                  <a:srgbClr val="000000"/>
                </a:solidFill>
                <a:latin typeface="Cambria" panose="02040503050406030204" pitchFamily="18" charset="0"/>
                <a:ea typeface="Times New Roman" panose="02020603050405020304" pitchFamily="18" charset="0"/>
                <a:cs typeface="Calibri" panose="020F0502020204030204" pitchFamily="34" charset="0"/>
              </a:rPr>
              <a:t> </a:t>
            </a:r>
            <a:endParaRPr lang="fr-FR" altLang="fr-FR" sz="1800">
              <a:latin typeface="Brush Script MT" panose="03060802040406070304" pitchFamily="66" charset="0"/>
              <a:ea typeface="Times New Roman" panose="02020603050405020304" pitchFamily="18" charset="0"/>
              <a:cs typeface="Calibri" panose="020F0502020204030204" pitchFamily="34" charset="0"/>
            </a:endParaRPr>
          </a:p>
        </p:txBody>
      </p:sp>
      <p:pic>
        <p:nvPicPr>
          <p:cNvPr id="20485" name="Image 9" descr="J:\IMG_04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4013200"/>
            <a:ext cx="36591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Image 10" descr="J:\IMG_04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238" y="2725738"/>
            <a:ext cx="23256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Image 11" descr="J:\PHOTOS  ARACHIDE 2025 G 2 (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63" y="1570038"/>
            <a:ext cx="2822575"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Image 12" descr="J:\PHOTOS  ARACHIDE 2025 G 2 (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3095625"/>
            <a:ext cx="2687638"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1"/>
          <p:cNvSpPr>
            <a:spLocks noChangeArrowheads="1"/>
          </p:cNvSpPr>
          <p:nvPr/>
        </p:nvSpPr>
        <p:spPr bwMode="auto">
          <a:xfrm>
            <a:off x="3924300" y="5438775"/>
            <a:ext cx="4572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20000"/>
              </a:lnSpc>
              <a:spcBef>
                <a:spcPct val="0"/>
              </a:spcBef>
              <a:buFontTx/>
              <a:buNone/>
            </a:pPr>
            <a:r>
              <a:rPr lang="fr-FR" altLang="fr-FR" sz="2400">
                <a:solidFill>
                  <a:srgbClr val="000000"/>
                </a:solidFill>
                <a:latin typeface="Brush Script MT" panose="03060802040406070304" pitchFamily="66" charset="0"/>
                <a:ea typeface="Times New Roman" panose="02020603050405020304" pitchFamily="18" charset="0"/>
                <a:cs typeface="Calibri" panose="020F0502020204030204" pitchFamily="34" charset="0"/>
              </a:rPr>
              <a:t>Ce sont   des denrées traditionnelles et incontournables  consommées quotidiennement pour les sauces de riz, de couscous ou le to,  </a:t>
            </a:r>
            <a:endParaRPr lang="fr-FR" altLang="fr-FR" sz="2400">
              <a:latin typeface="Brush Script MT" panose="03060802040406070304" pitchFamily="66"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528638" y="60325"/>
            <a:ext cx="8229600" cy="1143000"/>
          </a:xfrm>
        </p:spPr>
        <p:txBody>
          <a:bodyPr/>
          <a:lstStyle/>
          <a:p>
            <a:r>
              <a:rPr lang="fr-FR" altLang="fr-FR" smtClean="0">
                <a:latin typeface="Brush Script MT" panose="03060802040406070304" pitchFamily="66" charset="0"/>
              </a:rPr>
              <a:t>Production vente de savon liquide </a:t>
            </a:r>
          </a:p>
        </p:txBody>
      </p:sp>
      <p:sp>
        <p:nvSpPr>
          <p:cNvPr id="9" name="Rectangle 8"/>
          <p:cNvSpPr/>
          <p:nvPr/>
        </p:nvSpPr>
        <p:spPr>
          <a:xfrm>
            <a:off x="419100" y="811213"/>
            <a:ext cx="8281988" cy="1322387"/>
          </a:xfrm>
          <a:prstGeom prst="rect">
            <a:avLst/>
          </a:prstGeom>
        </p:spPr>
        <p:txBody>
          <a:bodyPr>
            <a:spAutoFit/>
          </a:bodyPr>
          <a:lstStyle/>
          <a:p>
            <a:pPr>
              <a:spcAft>
                <a:spcPts val="0"/>
              </a:spcAft>
              <a:defRPr/>
            </a:pPr>
            <a:r>
              <a:rPr lang="fr-FR" dirty="0">
                <a:solidFill>
                  <a:srgbClr val="000000"/>
                </a:solidFill>
                <a:latin typeface="Calibri Light" panose="020F0302020204030204" pitchFamily="34" charset="0"/>
                <a:ea typeface="Batang"/>
                <a:cs typeface="Raavi"/>
              </a:rPr>
              <a:t> </a:t>
            </a:r>
            <a:r>
              <a:rPr lang="fr-FR" sz="2000" dirty="0">
                <a:solidFill>
                  <a:srgbClr val="000000"/>
                </a:solidFill>
                <a:ea typeface="Calibri" panose="020F0502020204030204" pitchFamily="34" charset="0"/>
                <a:cs typeface="Calibri" panose="020F0502020204030204" pitchFamily="34" charset="0"/>
              </a:rPr>
              <a:t>Garantir aux </a:t>
            </a:r>
            <a:r>
              <a:rPr lang="fr-FR" sz="2000" b="1" dirty="0">
                <a:solidFill>
                  <a:schemeClr val="bg1">
                    <a:lumMod val="50000"/>
                  </a:schemeClr>
                </a:solidFill>
                <a:ea typeface="Calibri" panose="020F0502020204030204" pitchFamily="34" charset="0"/>
                <a:cs typeface="Calibri" panose="020F0502020204030204" pitchFamily="34" charset="0"/>
              </a:rPr>
              <a:t>40</a:t>
            </a:r>
            <a:r>
              <a:rPr lang="fr-FR" sz="2000" dirty="0">
                <a:solidFill>
                  <a:srgbClr val="000000"/>
                </a:solidFill>
                <a:ea typeface="Calibri" panose="020F0502020204030204" pitchFamily="34" charset="0"/>
                <a:cs typeface="Calibri" panose="020F0502020204030204" pitchFamily="34" charset="0"/>
              </a:rPr>
              <a:t>  bénéficiaires, une activité génératrice de revenus qui leur permettra de subvenir aux besoins familiaux .Ces sont des personnes qui ont tout perdu pendant leur fuite lors des attaques terroristes de leurs villages.</a:t>
            </a:r>
            <a:endParaRPr lang="fr-FR" sz="2000" dirty="0">
              <a:ea typeface="Calibri" panose="020F0502020204030204" pitchFamily="34" charset="0"/>
              <a:cs typeface="Calibri" panose="020F0502020204030204" pitchFamily="34" charset="0"/>
            </a:endParaRPr>
          </a:p>
          <a:p>
            <a:pPr>
              <a:spcAft>
                <a:spcPts val="0"/>
              </a:spcAft>
              <a:defRPr/>
            </a:pPr>
            <a:r>
              <a:rPr lang="fr-FR" sz="2000" dirty="0">
                <a:solidFill>
                  <a:srgbClr val="000000"/>
                </a:solidFill>
                <a:ea typeface="Calibri" panose="020F0502020204030204" pitchFamily="34" charset="0"/>
                <a:cs typeface="Calibri" panose="020F0502020204030204" pitchFamily="34" charset="0"/>
              </a:rPr>
              <a:t> .</a:t>
            </a:r>
            <a:endParaRPr lang="fr-FR" sz="2000" dirty="0">
              <a:ea typeface="Calibri" panose="020F0502020204030204" pitchFamily="34" charset="0"/>
              <a:cs typeface="Calibri" panose="020F0502020204030204" pitchFamily="34" charset="0"/>
            </a:endParaRPr>
          </a:p>
        </p:txBody>
      </p:sp>
      <p:sp>
        <p:nvSpPr>
          <p:cNvPr id="21508" name="Rectangle 10"/>
          <p:cNvSpPr>
            <a:spLocks noChangeArrowheads="1"/>
          </p:cNvSpPr>
          <p:nvPr/>
        </p:nvSpPr>
        <p:spPr bwMode="auto">
          <a:xfrm>
            <a:off x="134938" y="5300663"/>
            <a:ext cx="90471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600">
                <a:solidFill>
                  <a:srgbClr val="000000"/>
                </a:solidFill>
                <a:latin typeface="Brush Script MT" panose="03060802040406070304" pitchFamily="66" charset="0"/>
                <a:ea typeface="Batang"/>
                <a:cs typeface="Raavi"/>
              </a:rPr>
              <a:t>La structure Aceed maitrise parfaitement l’enseignement de cette activité puisqu’elle la propose pratiquement chaque année </a:t>
            </a:r>
            <a:endParaRPr lang="fr-FR" altLang="fr-FR" sz="1600">
              <a:latin typeface="Brush Script MT" panose="03060802040406070304" pitchFamily="66" charset="0"/>
              <a:ea typeface="Batang"/>
              <a:cs typeface="Times New Roman" panose="02020603050405020304" pitchFamily="18" charset="0"/>
            </a:endParaRPr>
          </a:p>
          <a:p>
            <a:pPr>
              <a:spcBef>
                <a:spcPct val="0"/>
              </a:spcBef>
              <a:buFontTx/>
              <a:buNone/>
            </a:pPr>
            <a:r>
              <a:rPr lang="fr-FR" altLang="fr-FR" sz="1600">
                <a:solidFill>
                  <a:srgbClr val="000000"/>
                </a:solidFill>
                <a:latin typeface="Brush Script MT" panose="03060802040406070304" pitchFamily="66" charset="0"/>
                <a:ea typeface="Batang"/>
                <a:cs typeface="Times New Roman" panose="02020603050405020304" pitchFamily="18" charset="0"/>
              </a:rPr>
              <a:t>En plus de la partie technique de production, une session complémentaire a été proposée portant sur la gestion simplifiée et le marketing. Cette dernière étape en version langue moré vise à permettre aux futures productrices et vendeuses de   pouvoir vendre leurs produits sans obstacle   </a:t>
            </a:r>
            <a:endParaRPr lang="fr-FR" altLang="fr-FR" sz="1600">
              <a:latin typeface="Brush Script MT" panose="03060802040406070304" pitchFamily="66" charset="0"/>
            </a:endParaRPr>
          </a:p>
        </p:txBody>
      </p:sp>
      <p:pic>
        <p:nvPicPr>
          <p:cNvPr id="21509"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8550" y="2133600"/>
            <a:ext cx="2752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Image 9" descr="J:\IMG_00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2205038"/>
            <a:ext cx="2566987"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Image 12" descr="J:\IMG_01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420938"/>
            <a:ext cx="27654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r>
              <a:rPr lang="fr-FR" altLang="fr-FR" smtClean="0">
                <a:latin typeface="Brush Script MT" panose="03060802040406070304" pitchFamily="66" charset="0"/>
              </a:rPr>
              <a:t>Savon</a:t>
            </a:r>
            <a:r>
              <a:rPr lang="fr-FR" altLang="fr-FR" smtClean="0"/>
              <a:t> </a:t>
            </a:r>
          </a:p>
        </p:txBody>
      </p:sp>
      <p:sp>
        <p:nvSpPr>
          <p:cNvPr id="8" name="Rectangle 2"/>
          <p:cNvSpPr>
            <a:spLocks noChangeArrowheads="1"/>
          </p:cNvSpPr>
          <p:nvPr/>
        </p:nvSpPr>
        <p:spPr bwMode="auto">
          <a:xfrm>
            <a:off x="3132138" y="1127125"/>
            <a:ext cx="2303462"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r>
              <a:rPr lang="fr-FR" altLang="fr-FR" u="sng" dirty="0">
                <a:ea typeface="Calibri" panose="020F0502020204030204" pitchFamily="34" charset="0"/>
                <a:cs typeface="Calibri" panose="020F0502020204030204" pitchFamily="34" charset="0"/>
              </a:rPr>
              <a:t>Cout du projet </a:t>
            </a:r>
            <a:r>
              <a:rPr lang="fr-FR" altLang="fr-FR" b="1" u="sng" dirty="0">
                <a:solidFill>
                  <a:schemeClr val="bg1">
                    <a:lumMod val="50000"/>
                  </a:schemeClr>
                </a:solidFill>
                <a:ea typeface="Calibri" panose="020F0502020204030204" pitchFamily="34" charset="0"/>
                <a:cs typeface="Calibri" panose="020F0502020204030204" pitchFamily="34" charset="0"/>
              </a:rPr>
              <a:t>2793€</a:t>
            </a:r>
            <a:endParaRPr lang="fr-FR" altLang="fr-FR" b="1" dirty="0">
              <a:solidFill>
                <a:schemeClr val="bg1">
                  <a:lumMod val="50000"/>
                </a:schemeClr>
              </a:solidFill>
              <a:ea typeface="Calibri" panose="020F0502020204030204" pitchFamily="34" charset="0"/>
              <a:cs typeface="Calibri" panose="020F0502020204030204" pitchFamily="34" charset="0"/>
            </a:endParaRPr>
          </a:p>
          <a:p>
            <a:pPr>
              <a:defRPr/>
            </a:pPr>
            <a:r>
              <a:rPr lang="fr-FR" altLang="fr-FR" dirty="0">
                <a:solidFill>
                  <a:srgbClr val="000000"/>
                </a:solidFill>
                <a:ea typeface="Calibri" panose="020F0502020204030204" pitchFamily="34" charset="0"/>
                <a:cs typeface="Calibri" panose="020F0502020204030204" pitchFamily="34" charset="0"/>
              </a:rPr>
              <a:t>la quantité du savon liquide produite est de </a:t>
            </a:r>
            <a:r>
              <a:rPr lang="fr-FR" altLang="fr-FR" b="1" dirty="0">
                <a:solidFill>
                  <a:schemeClr val="bg1">
                    <a:lumMod val="50000"/>
                  </a:schemeClr>
                </a:solidFill>
                <a:ea typeface="Calibri" panose="020F0502020204030204" pitchFamily="34" charset="0"/>
                <a:cs typeface="Calibri" panose="020F0502020204030204" pitchFamily="34" charset="0"/>
              </a:rPr>
              <a:t>355 </a:t>
            </a:r>
            <a:r>
              <a:rPr lang="fr-FR" altLang="fr-FR" dirty="0">
                <a:solidFill>
                  <a:srgbClr val="000000"/>
                </a:solidFill>
                <a:ea typeface="Calibri" panose="020F0502020204030204" pitchFamily="34" charset="0"/>
                <a:cs typeface="Calibri" panose="020F0502020204030204" pitchFamily="34" charset="0"/>
              </a:rPr>
              <a:t>litres revendu à moins de </a:t>
            </a:r>
            <a:r>
              <a:rPr lang="fr-FR" altLang="fr-FR" b="1" dirty="0">
                <a:solidFill>
                  <a:schemeClr val="bg1">
                    <a:lumMod val="50000"/>
                  </a:schemeClr>
                </a:solidFill>
                <a:ea typeface="Calibri" panose="020F0502020204030204" pitchFamily="34" charset="0"/>
                <a:cs typeface="Calibri" panose="020F0502020204030204" pitchFamily="34" charset="0"/>
              </a:rPr>
              <a:t>1€</a:t>
            </a:r>
            <a:r>
              <a:rPr lang="fr-FR" altLang="fr-FR" dirty="0">
                <a:solidFill>
                  <a:srgbClr val="000000"/>
                </a:solidFill>
                <a:ea typeface="Calibri" panose="020F0502020204030204" pitchFamily="34" charset="0"/>
                <a:cs typeface="Calibri" panose="020F0502020204030204" pitchFamily="34" charset="0"/>
              </a:rPr>
              <a:t> le litre</a:t>
            </a:r>
            <a:endParaRPr lang="fr-FR" altLang="fr-FR" dirty="0">
              <a:ea typeface="Calibri" panose="020F0502020204030204" pitchFamily="34" charset="0"/>
              <a:cs typeface="Calibri" panose="020F0502020204030204" pitchFamily="34" charset="0"/>
            </a:endParaRPr>
          </a:p>
          <a:p>
            <a:pPr>
              <a:defRPr/>
            </a:pPr>
            <a:endParaRPr lang="fr-FR" altLang="fr-FR" dirty="0"/>
          </a:p>
          <a:p>
            <a:pPr>
              <a:defRPr/>
            </a:pPr>
            <a:endParaRPr lang="fr-FR" altLang="fr-FR" dirty="0"/>
          </a:p>
          <a:p>
            <a:pPr>
              <a:defRPr/>
            </a:pPr>
            <a:r>
              <a:rPr lang="fr-FR" altLang="fr-FR" dirty="0"/>
              <a:t>L </a:t>
            </a:r>
            <a:r>
              <a:rPr lang="fr-FR" altLang="fr-FR" dirty="0" err="1"/>
              <a:t>aceed</a:t>
            </a:r>
            <a:r>
              <a:rPr lang="fr-FR" altLang="fr-FR" dirty="0"/>
              <a:t> pratique des prix en deçà du marché afin de permettre aux plus démunis de pouvoir acheter</a:t>
            </a:r>
          </a:p>
        </p:txBody>
      </p:sp>
      <p:pic>
        <p:nvPicPr>
          <p:cNvPr id="22532" name="Image 8" descr="J:\IMG_01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7125"/>
            <a:ext cx="27432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 9" descr="K:\IMG-20250406-WA0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8" y="4221163"/>
            <a:ext cx="5761037"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087438"/>
            <a:ext cx="25241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p:txBody>
          <a:bodyPr/>
          <a:lstStyle/>
          <a:p>
            <a:r>
              <a:rPr lang="fr-FR" altLang="fr-FR" smtClean="0">
                <a:latin typeface="Brush Script MT" panose="03060802040406070304" pitchFamily="66" charset="0"/>
              </a:rPr>
              <a:t>Production et vente de Sumbala</a:t>
            </a:r>
          </a:p>
        </p:txBody>
      </p:sp>
      <p:sp>
        <p:nvSpPr>
          <p:cNvPr id="6" name="Rectangle 5"/>
          <p:cNvSpPr/>
          <p:nvPr/>
        </p:nvSpPr>
        <p:spPr>
          <a:xfrm>
            <a:off x="323850" y="1125538"/>
            <a:ext cx="8712200" cy="2197100"/>
          </a:xfrm>
          <a:prstGeom prst="rect">
            <a:avLst/>
          </a:prstGeom>
        </p:spPr>
        <p:txBody>
          <a:bodyPr>
            <a:spAutoFit/>
          </a:bodyPr>
          <a:lstStyle/>
          <a:p>
            <a:pPr>
              <a:lnSpc>
                <a:spcPct val="120000"/>
              </a:lnSpc>
              <a:spcAft>
                <a:spcPts val="0"/>
              </a:spcAft>
              <a:defRPr/>
            </a:pPr>
            <a:r>
              <a:rPr lang="fr-FR" sz="2000" dirty="0">
                <a:solidFill>
                  <a:srgbClr val="000000"/>
                </a:solidFill>
                <a:ea typeface="Times New Roman" panose="02020603050405020304" pitchFamily="18" charset="0"/>
              </a:rPr>
              <a:t>A partir de graines de néné le </a:t>
            </a:r>
            <a:r>
              <a:rPr lang="fr-FR" sz="2000" dirty="0" err="1">
                <a:solidFill>
                  <a:srgbClr val="000000"/>
                </a:solidFill>
                <a:ea typeface="Times New Roman" panose="02020603050405020304" pitchFamily="18" charset="0"/>
              </a:rPr>
              <a:t>soumbala</a:t>
            </a:r>
            <a:r>
              <a:rPr lang="fr-FR" sz="2000" dirty="0">
                <a:solidFill>
                  <a:srgbClr val="000000"/>
                </a:solidFill>
                <a:ea typeface="Times New Roman" panose="02020603050405020304" pitchFamily="18" charset="0"/>
              </a:rPr>
              <a:t> est un ingrédient qui entre dans la cuisine quotidienne des Burkinabè* C’est une des denrées traditionnelles et incontournables que toutes les couches sociales professionnelles consomment quotidiennement.  </a:t>
            </a:r>
            <a:endParaRPr lang="fr-FR" sz="2000" dirty="0">
              <a:ea typeface="Times New Roman" panose="02020603050405020304" pitchFamily="18" charset="0"/>
            </a:endParaRPr>
          </a:p>
          <a:p>
            <a:pPr marL="342900" indent="-342900">
              <a:lnSpc>
                <a:spcPct val="120000"/>
              </a:lnSpc>
              <a:spcAft>
                <a:spcPts val="0"/>
              </a:spcAft>
              <a:buFont typeface="Symbol" panose="05050102010706020507" pitchFamily="18" charset="2"/>
              <a:buChar char=""/>
              <a:defRPr/>
            </a:pP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Le mot burkinabè est invariable même si beaucoup ne respectent plus cette règle </a:t>
            </a:r>
            <a:endParaRPr lang="fr-FR" dirty="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marL="457200">
              <a:lnSpc>
                <a:spcPct val="120000"/>
              </a:lnSpc>
              <a:spcAft>
                <a:spcPts val="0"/>
              </a:spcAft>
              <a:defRPr/>
            </a:pPr>
            <a:r>
              <a:rPr lang="fr-FR" dirty="0">
                <a:solidFill>
                  <a:srgbClr val="000000"/>
                </a:solidFill>
                <a:latin typeface="Calibri" panose="020F0502020204030204" pitchFamily="34" charset="0"/>
                <a:ea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marL="457200">
              <a:lnSpc>
                <a:spcPct val="120000"/>
              </a:lnSpc>
              <a:spcAft>
                <a:spcPts val="0"/>
              </a:spcAft>
              <a:defRPr/>
            </a:pPr>
            <a:r>
              <a:rPr lang="fr-FR" dirty="0">
                <a:solidFill>
                  <a:srgbClr val="000000"/>
                </a:solidFill>
                <a:latin typeface="Calibri" panose="020F0502020204030204" pitchFamily="34" charset="0"/>
                <a:ea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p:txBody>
      </p:sp>
      <p:sp>
        <p:nvSpPr>
          <p:cNvPr id="7" name="Rectangle 6"/>
          <p:cNvSpPr/>
          <p:nvPr/>
        </p:nvSpPr>
        <p:spPr>
          <a:xfrm>
            <a:off x="349250" y="5805488"/>
            <a:ext cx="4572000" cy="646112"/>
          </a:xfrm>
          <a:prstGeom prst="rect">
            <a:avLst/>
          </a:prstGeom>
        </p:spPr>
        <p:txBody>
          <a:bodyPr>
            <a:spAutoFit/>
          </a:bodyPr>
          <a:lstStyle/>
          <a:p>
            <a:pPr>
              <a:spcAft>
                <a:spcPts val="0"/>
              </a:spcAft>
              <a:defRPr/>
            </a:pPr>
            <a:r>
              <a:rPr lang="fr-FR" dirty="0">
                <a:solidFill>
                  <a:srgbClr val="000000"/>
                </a:solidFill>
                <a:latin typeface="Calibri" panose="020F0502020204030204" pitchFamily="34" charset="0"/>
                <a:ea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spcAft>
                <a:spcPts val="0"/>
              </a:spcAft>
              <a:defRPr/>
            </a:pPr>
            <a:r>
              <a:rPr lang="fr-FR" u="sng" dirty="0">
                <a:solidFill>
                  <a:srgbClr val="000000"/>
                </a:solidFill>
                <a:latin typeface="Calibri" panose="020F0502020204030204" pitchFamily="34" charset="0"/>
                <a:ea typeface="Times New Roman" panose="02020603050405020304" pitchFamily="18" charset="0"/>
              </a:rPr>
              <a:t>Cout du projet :</a:t>
            </a:r>
            <a:r>
              <a:rPr lang="fr-FR" b="1" u="sng" dirty="0">
                <a:solidFill>
                  <a:schemeClr val="bg1">
                    <a:lumMod val="50000"/>
                  </a:schemeClr>
                </a:solidFill>
                <a:latin typeface="Calibri" panose="020F0502020204030204" pitchFamily="34" charset="0"/>
                <a:ea typeface="Times New Roman" panose="02020603050405020304" pitchFamily="18" charset="0"/>
              </a:rPr>
              <a:t>1949€</a:t>
            </a:r>
            <a:endParaRPr lang="fr-FR" b="1" dirty="0">
              <a:solidFill>
                <a:schemeClr val="bg1">
                  <a:lumMod val="50000"/>
                </a:schemeClr>
              </a:solidFill>
              <a:latin typeface="Times New Roman" panose="02020603050405020304" pitchFamily="18" charset="0"/>
              <a:ea typeface="Times New Roman" panose="02020603050405020304" pitchFamily="18" charset="0"/>
            </a:endParaRPr>
          </a:p>
        </p:txBody>
      </p:sp>
      <p:pic>
        <p:nvPicPr>
          <p:cNvPr id="23557" name="Image 8" descr="K:\IMG_0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2924175"/>
            <a:ext cx="2433638"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Image 9" descr="K:\CONTROLE  DOTATION CHEVRES FEMMES 2019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7225" y="2949575"/>
            <a:ext cx="2392363"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Image 10" descr="K:\CONTROLE  DOTATION CHEVRES FEMMES 2019 (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3011488"/>
            <a:ext cx="2328863"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0" y="5562600"/>
            <a:ext cx="4572000" cy="1020763"/>
          </a:xfrm>
          <a:prstGeom prst="rect">
            <a:avLst/>
          </a:prstGeom>
        </p:spPr>
        <p:txBody>
          <a:bodyPr>
            <a:spAutoFit/>
          </a:bodyPr>
          <a:lstStyle/>
          <a:p>
            <a:pPr>
              <a:spcAft>
                <a:spcPts val="0"/>
              </a:spcAft>
              <a:defRPr/>
            </a:pPr>
            <a:r>
              <a:rPr lang="fr-FR" b="1" dirty="0">
                <a:solidFill>
                  <a:schemeClr val="bg1">
                    <a:lumMod val="50000"/>
                  </a:schemeClr>
                </a:solidFill>
                <a:ea typeface="Times New Roman" panose="02020603050405020304" pitchFamily="18" charset="0"/>
              </a:rPr>
              <a:t>375 kg</a:t>
            </a:r>
            <a:r>
              <a:rPr lang="fr-FR" dirty="0">
                <a:solidFill>
                  <a:srgbClr val="000000"/>
                </a:solidFill>
                <a:ea typeface="Times New Roman" panose="02020603050405020304" pitchFamily="18" charset="0"/>
              </a:rPr>
              <a:t>  de </a:t>
            </a:r>
            <a:r>
              <a:rPr lang="fr-FR" dirty="0" err="1">
                <a:solidFill>
                  <a:srgbClr val="000000"/>
                </a:solidFill>
                <a:ea typeface="Times New Roman" panose="02020603050405020304" pitchFamily="18" charset="0"/>
              </a:rPr>
              <a:t>soumbala</a:t>
            </a:r>
            <a:r>
              <a:rPr lang="fr-FR" dirty="0">
                <a:solidFill>
                  <a:srgbClr val="000000"/>
                </a:solidFill>
                <a:ea typeface="Times New Roman" panose="02020603050405020304" pitchFamily="18" charset="0"/>
              </a:rPr>
              <a:t> pour un  revenu de 1716€</a:t>
            </a:r>
            <a:endParaRPr lang="fr-FR" dirty="0">
              <a:ea typeface="Times New Roman" panose="02020603050405020304" pitchFamily="18" charset="0"/>
            </a:endParaRPr>
          </a:p>
          <a:p>
            <a:pPr>
              <a:lnSpc>
                <a:spcPct val="120000"/>
              </a:lnSpc>
              <a:defRPr/>
            </a:pPr>
            <a:r>
              <a:rPr lang="fr-FR" dirty="0">
                <a:solidFill>
                  <a:srgbClr val="000000"/>
                </a:solidFill>
              </a:rPr>
              <a:t> le prix du  kilogramme de </a:t>
            </a:r>
            <a:r>
              <a:rPr lang="fr-FR" dirty="0" err="1">
                <a:solidFill>
                  <a:srgbClr val="000000"/>
                </a:solidFill>
              </a:rPr>
              <a:t>soumbala</a:t>
            </a:r>
            <a:r>
              <a:rPr lang="fr-FR" dirty="0">
                <a:solidFill>
                  <a:srgbClr val="000000"/>
                </a:solidFill>
              </a:rPr>
              <a:t> est actuellement variable de 2500F (3,81€) à 3000 FCFA (4,57€)</a:t>
            </a:r>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23863" y="350838"/>
            <a:ext cx="8229600" cy="1143000"/>
          </a:xfrm>
        </p:spPr>
        <p:txBody>
          <a:bodyPr/>
          <a:lstStyle/>
          <a:p>
            <a:pPr eaLnBrk="1" hangingPunct="1">
              <a:defRPr/>
            </a:pPr>
            <a:r>
              <a:rPr lang="fr-FR" altLang="fr-FR" sz="4000" b="1" dirty="0" smtClean="0">
                <a:solidFill>
                  <a:schemeClr val="tx1"/>
                </a:solidFill>
                <a:latin typeface="Brush Script MT" panose="03060802040406070304" pitchFamily="66" charset="0"/>
              </a:rPr>
              <a:t>  </a:t>
            </a:r>
            <a:r>
              <a:rPr lang="fr-FR" altLang="fr-FR" sz="4000" dirty="0" smtClean="0">
                <a:solidFill>
                  <a:schemeClr val="bg1">
                    <a:lumMod val="50000"/>
                  </a:schemeClr>
                </a:solidFill>
                <a:latin typeface="Brush Script MT" panose="03060802040406070304" pitchFamily="66" charset="0"/>
              </a:rPr>
              <a:t>24</a:t>
            </a:r>
            <a:r>
              <a:rPr lang="fr-FR" altLang="fr-FR" sz="4000" b="1" dirty="0" smtClean="0">
                <a:solidFill>
                  <a:schemeClr val="tx1"/>
                </a:solidFill>
                <a:latin typeface="Brush Script MT" panose="03060802040406070304" pitchFamily="66" charset="0"/>
              </a:rPr>
              <a:t>ans d’existence :novembre 2002 </a:t>
            </a:r>
            <a:br>
              <a:rPr lang="fr-FR" altLang="fr-FR" sz="4000" b="1" dirty="0" smtClean="0">
                <a:solidFill>
                  <a:schemeClr val="tx1"/>
                </a:solidFill>
                <a:latin typeface="Brush Script MT" panose="03060802040406070304" pitchFamily="66" charset="0"/>
              </a:rPr>
            </a:br>
            <a:r>
              <a:rPr lang="fr-FR" altLang="fr-FR" sz="4000" b="1" dirty="0" smtClean="0">
                <a:solidFill>
                  <a:schemeClr val="tx1"/>
                </a:solidFill>
                <a:latin typeface="Brush Script MT" panose="03060802040406070304" pitchFamily="66" charset="0"/>
              </a:rPr>
              <a:t>  Barnabé </a:t>
            </a:r>
            <a:r>
              <a:rPr lang="fr-FR" altLang="fr-FR" sz="4000" dirty="0" smtClean="0"/>
              <a:t> </a:t>
            </a:r>
            <a:r>
              <a:rPr lang="fr-FR" altLang="fr-FR" sz="4000" dirty="0" smtClean="0">
                <a:latin typeface="Brush Script MT" panose="03060802040406070304" pitchFamily="66" charset="0"/>
              </a:rPr>
              <a:t>Ouédraogo et Marie-Monique </a:t>
            </a:r>
            <a:r>
              <a:rPr lang="fr-FR" altLang="fr-FR" sz="4000" dirty="0" err="1" smtClean="0">
                <a:latin typeface="Brush Script MT" panose="03060802040406070304" pitchFamily="66" charset="0"/>
              </a:rPr>
              <a:t>Criado</a:t>
            </a:r>
            <a:r>
              <a:rPr lang="fr-FR" altLang="fr-FR" sz="4000" dirty="0" smtClean="0">
                <a:latin typeface="Brush Script MT" panose="03060802040406070304" pitchFamily="66" charset="0"/>
              </a:rPr>
              <a:t> échangent un courrier </a:t>
            </a:r>
            <a:r>
              <a:rPr lang="fr-FR" altLang="fr-FR" sz="4000" dirty="0" smtClean="0"/>
              <a:t>  </a:t>
            </a:r>
          </a:p>
        </p:txBody>
      </p:sp>
      <p:sp>
        <p:nvSpPr>
          <p:cNvPr id="5123" name="Rectangle 3"/>
          <p:cNvSpPr>
            <a:spLocks noGrp="1" noChangeArrowheads="1"/>
          </p:cNvSpPr>
          <p:nvPr>
            <p:ph type="body" sz="half" idx="1"/>
          </p:nvPr>
        </p:nvSpPr>
        <p:spPr>
          <a:xfrm>
            <a:off x="1547813" y="5445125"/>
            <a:ext cx="6702425" cy="1646238"/>
          </a:xfrm>
        </p:spPr>
        <p:txBody>
          <a:bodyPr/>
          <a:lstStyle/>
          <a:p>
            <a:pPr eaLnBrk="1" hangingPunct="1">
              <a:buFontTx/>
              <a:buNone/>
            </a:pPr>
            <a:r>
              <a:rPr lang="fr-FR" altLang="fr-FR" smtClean="0">
                <a:latin typeface="Brush Script MT" panose="03060802040406070304" pitchFamily="66" charset="0"/>
              </a:rPr>
              <a:t>    Cet échange épistolaire est à l’origine de la création de </a:t>
            </a:r>
            <a:r>
              <a:rPr lang="fr-FR" altLang="fr-FR" smtClean="0">
                <a:solidFill>
                  <a:srgbClr val="CC3399"/>
                </a:solidFill>
                <a:latin typeface="Brush Script MT" panose="03060802040406070304" pitchFamily="66" charset="0"/>
              </a:rPr>
              <a:t>Prince Mossi</a:t>
            </a:r>
            <a:r>
              <a:rPr lang="fr-FR" altLang="fr-FR" smtClean="0">
                <a:latin typeface="Brush Script MT" panose="03060802040406070304" pitchFamily="66" charset="0"/>
              </a:rPr>
              <a:t>  et   </a:t>
            </a:r>
            <a:r>
              <a:rPr lang="fr-FR" altLang="fr-FR" b="1" smtClean="0">
                <a:solidFill>
                  <a:schemeClr val="accent2"/>
                </a:solidFill>
                <a:latin typeface="Brush Script MT" panose="03060802040406070304" pitchFamily="66" charset="0"/>
              </a:rPr>
              <a:t>Aceed</a:t>
            </a:r>
            <a:r>
              <a:rPr lang="fr-FR" altLang="fr-FR" sz="2400" smtClean="0">
                <a:latin typeface="Brush Script MT" panose="03060802040406070304" pitchFamily="66" charset="0"/>
              </a:rPr>
              <a:t> </a:t>
            </a:r>
          </a:p>
        </p:txBody>
      </p:sp>
      <p:pic>
        <p:nvPicPr>
          <p:cNvPr id="5124" name="Picture 7"/>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916238" y="2298700"/>
            <a:ext cx="3671887" cy="3146425"/>
          </a:xfrm>
          <a:noFill/>
        </p:spPr>
      </p:pic>
      <p:pic>
        <p:nvPicPr>
          <p:cNvPr id="5125" name="Picture 9"/>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43588" y="2649538"/>
            <a:ext cx="2881312" cy="1431925"/>
          </a:xfrm>
          <a:noFill/>
        </p:spPr>
      </p:pic>
      <p:pic>
        <p:nvPicPr>
          <p:cNvPr id="512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870325"/>
            <a:ext cx="2736850"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188" y="1476375"/>
            <a:ext cx="8856662" cy="1446213"/>
          </a:xfrm>
          <a:prstGeom prst="rect">
            <a:avLst/>
          </a:prstGeom>
        </p:spPr>
        <p:txBody>
          <a:bodyPr>
            <a:spAutoFit/>
          </a:bodyPr>
          <a:lstStyle/>
          <a:p>
            <a:pPr>
              <a:defRPr/>
            </a:pPr>
            <a:r>
              <a:rPr lang="fr-FR" altLang="fr-FR" dirty="0"/>
              <a:t>«</a:t>
            </a:r>
            <a:r>
              <a:rPr lang="fr-FR" altLang="fr-FR" b="1" u="sng" dirty="0">
                <a:solidFill>
                  <a:schemeClr val="bg1">
                    <a:lumMod val="50000"/>
                  </a:schemeClr>
                </a:solidFill>
              </a:rPr>
              <a:t> </a:t>
            </a:r>
            <a:r>
              <a:rPr lang="fr-FR" altLang="fr-FR" b="1" u="sng" dirty="0">
                <a:solidFill>
                  <a:schemeClr val="bg1">
                    <a:lumMod val="50000"/>
                  </a:schemeClr>
                </a:solidFill>
                <a:latin typeface="Palace Script MT" panose="030303020206070C0B05" pitchFamily="66" charset="0"/>
              </a:rPr>
              <a:t> </a:t>
            </a:r>
            <a:r>
              <a:rPr lang="fr-FR" altLang="fr-FR" sz="4400" b="1" u="sng" dirty="0">
                <a:solidFill>
                  <a:schemeClr val="bg1">
                    <a:lumMod val="50000"/>
                  </a:schemeClr>
                </a:solidFill>
                <a:latin typeface="Palace Script MT" panose="030303020206070C0B05" pitchFamily="66" charset="0"/>
              </a:rPr>
              <a:t>Chère collègue maman dans l’espoir de vous retrouver dans vos écrits</a:t>
            </a:r>
            <a:r>
              <a:rPr lang="fr-FR" altLang="fr-FR" b="1" u="sng" dirty="0">
                <a:solidFill>
                  <a:schemeClr val="bg1">
                    <a:lumMod val="50000"/>
                  </a:schemeClr>
                </a:solidFill>
                <a:latin typeface="Palace Script MT" panose="030303020206070C0B05" pitchFamily="66" charset="0"/>
              </a:rPr>
              <a:t>…</a:t>
            </a:r>
            <a:endParaRPr lang="fr-FR" b="1" u="sng"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3375"/>
            <a:ext cx="8229600" cy="1143000"/>
          </a:xfrm>
        </p:spPr>
        <p:txBody>
          <a:bodyPr/>
          <a:lstStyle/>
          <a:p>
            <a:pPr>
              <a:defRPr/>
            </a:pPr>
            <a:r>
              <a:rPr lang="fr-FR" dirty="0" smtClean="0">
                <a:latin typeface="Brush Script MT" panose="03060802040406070304" pitchFamily="66" charset="0"/>
              </a:rPr>
              <a:t>Sumbala</a:t>
            </a:r>
            <a:br>
              <a:rPr lang="fr-FR" dirty="0" smtClean="0">
                <a:latin typeface="Brush Script MT" panose="03060802040406070304" pitchFamily="66" charset="0"/>
              </a:rPr>
            </a:br>
            <a:r>
              <a:rPr lang="fr-FR" dirty="0" smtClean="0">
                <a:latin typeface="Brush Script MT" panose="03060802040406070304" pitchFamily="66" charset="0"/>
              </a:rPr>
              <a:t> </a:t>
            </a:r>
            <a:r>
              <a:rPr lang="fr-FR" b="1" dirty="0" smtClean="0">
                <a:solidFill>
                  <a:schemeClr val="bg1">
                    <a:lumMod val="50000"/>
                  </a:schemeClr>
                </a:solidFill>
                <a:latin typeface="Brush Script MT" panose="03060802040406070304" pitchFamily="66" charset="0"/>
              </a:rPr>
              <a:t>15</a:t>
            </a:r>
            <a:r>
              <a:rPr lang="fr-FR" dirty="0" smtClean="0">
                <a:latin typeface="Brush Script MT" panose="03060802040406070304" pitchFamily="66" charset="0"/>
              </a:rPr>
              <a:t> femmes bénéficiaires</a:t>
            </a:r>
            <a:endParaRPr lang="fr-FR" dirty="0">
              <a:latin typeface="Brush Script MT" panose="03060802040406070304" pitchFamily="66" charset="0"/>
            </a:endParaRPr>
          </a:p>
        </p:txBody>
      </p:sp>
      <p:sp>
        <p:nvSpPr>
          <p:cNvPr id="24579" name="Espace réservé du texte 2"/>
          <p:cNvSpPr>
            <a:spLocks noGrp="1"/>
          </p:cNvSpPr>
          <p:nvPr>
            <p:ph type="body" sz="half" idx="1"/>
          </p:nvPr>
        </p:nvSpPr>
        <p:spPr>
          <a:xfrm>
            <a:off x="971550" y="1844675"/>
            <a:ext cx="3970338" cy="1946275"/>
          </a:xfrm>
        </p:spPr>
        <p:txBody>
          <a:bodyPr/>
          <a:lstStyle/>
          <a:p>
            <a:r>
              <a:rPr lang="fr-FR" altLang="fr-FR" sz="1800" smtClean="0">
                <a:solidFill>
                  <a:srgbClr val="000000"/>
                </a:solidFill>
                <a:latin typeface="Brush Script MT" panose="03060802040406070304" pitchFamily="66" charset="0"/>
                <a:cs typeface="Times New Roman" panose="02020603050405020304" pitchFamily="18" charset="0"/>
              </a:rPr>
              <a:t>Comme à la fin de chaque session les femmes sont évaluées par le Comité de gestion de l’Aceed. L’accent sur l’hygiène et le conditionnement   est mis pour éviter que le produit fini ne se gâte.</a:t>
            </a:r>
            <a:endParaRPr lang="fr-FR" altLang="fr-FR" sz="1800" smtClean="0">
              <a:latin typeface="Brush Script MT" panose="03060802040406070304" pitchFamily="66" charset="0"/>
              <a:cs typeface="Times New Roman" panose="02020603050405020304" pitchFamily="18" charset="0"/>
            </a:endParaRPr>
          </a:p>
          <a:p>
            <a:endParaRPr lang="fr-FR" altLang="fr-FR" smtClean="0"/>
          </a:p>
        </p:txBody>
      </p:sp>
      <p:sp>
        <p:nvSpPr>
          <p:cNvPr id="5" name="Rectangle 4"/>
          <p:cNvSpPr/>
          <p:nvPr/>
        </p:nvSpPr>
        <p:spPr>
          <a:xfrm>
            <a:off x="76200" y="5583238"/>
            <a:ext cx="4572000" cy="369887"/>
          </a:xfrm>
          <a:prstGeom prst="rect">
            <a:avLst/>
          </a:prstGeom>
        </p:spPr>
        <p:txBody>
          <a:bodyPr>
            <a:spAutoFit/>
          </a:bodyPr>
          <a:lstStyle/>
          <a:p>
            <a:pPr>
              <a:spcAft>
                <a:spcPts val="0"/>
              </a:spcAft>
              <a:defRPr/>
            </a:pPr>
            <a:r>
              <a:rPr lang="fr-FR" b="1" dirty="0">
                <a:solidFill>
                  <a:schemeClr val="bg1">
                    <a:lumMod val="50000"/>
                  </a:schemeClr>
                </a:solidFill>
                <a:latin typeface="Calibri" panose="020F0502020204030204" pitchFamily="34" charset="0"/>
                <a:ea typeface="Times New Roman" panose="02020603050405020304" pitchFamily="18" charset="0"/>
              </a:rPr>
              <a:t> </a:t>
            </a:r>
            <a:endParaRPr lang="fr-FR" dirty="0"/>
          </a:p>
        </p:txBody>
      </p:sp>
      <p:pic>
        <p:nvPicPr>
          <p:cNvPr id="24581" name="Espace réservé du contenu 6" descr="K:\CONTROLE  DOTATION CHEVRES FEMMES 2019 (21).JP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35600" y="1476375"/>
            <a:ext cx="3168650" cy="1992313"/>
          </a:xfrm>
        </p:spPr>
      </p:pic>
      <p:pic>
        <p:nvPicPr>
          <p:cNvPr id="24582" name="Image 7" descr="C:\Users\USER\Pictures\IMG_02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4089400"/>
            <a:ext cx="37433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69913" y="3392488"/>
            <a:ext cx="4557712" cy="3128962"/>
          </a:xfrm>
          <a:prstGeom prst="rect">
            <a:avLst/>
          </a:prstGeom>
        </p:spPr>
        <p:txBody>
          <a:bodyPr>
            <a:spAutoFit/>
          </a:bodyPr>
          <a:lstStyle/>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Laver les graines du néré avec de l’eau ;</a:t>
            </a:r>
            <a:endParaRPr lang="fr-FR" sz="1400" dirty="0">
              <a:ea typeface="Times New Roman" panose="02020603050405020304" pitchFamily="18" charset="0"/>
              <a:cs typeface="Times New Roman" panose="02020603050405020304" pitchFamily="18" charset="0"/>
            </a:endParaRPr>
          </a:p>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Piler légèrement  dans un mortier ;</a:t>
            </a:r>
            <a:endParaRPr lang="fr-FR" sz="1400" dirty="0">
              <a:ea typeface="Times New Roman" panose="02020603050405020304" pitchFamily="18" charset="0"/>
              <a:cs typeface="Times New Roman" panose="02020603050405020304" pitchFamily="18" charset="0"/>
            </a:endParaRPr>
          </a:p>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Vanner les graines pilées ;</a:t>
            </a:r>
            <a:endParaRPr lang="fr-FR" sz="1400" dirty="0">
              <a:ea typeface="Times New Roman" panose="02020603050405020304" pitchFamily="18" charset="0"/>
              <a:cs typeface="Times New Roman" panose="02020603050405020304" pitchFamily="18" charset="0"/>
            </a:endParaRPr>
          </a:p>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Bouillir les graines traitées ;</a:t>
            </a:r>
            <a:endParaRPr lang="fr-FR" sz="1400" dirty="0">
              <a:ea typeface="Times New Roman" panose="02020603050405020304" pitchFamily="18" charset="0"/>
              <a:cs typeface="Times New Roman" panose="02020603050405020304" pitchFamily="18" charset="0"/>
            </a:endParaRPr>
          </a:p>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Décortiquer les graines ;</a:t>
            </a:r>
            <a:endParaRPr lang="fr-FR" sz="1400" dirty="0">
              <a:ea typeface="Times New Roman" panose="02020603050405020304" pitchFamily="18" charset="0"/>
              <a:cs typeface="Times New Roman" panose="02020603050405020304" pitchFamily="18" charset="0"/>
            </a:endParaRPr>
          </a:p>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Laver les graines décortiquées ;</a:t>
            </a:r>
            <a:endParaRPr lang="fr-FR" sz="1400" dirty="0">
              <a:ea typeface="Times New Roman" panose="02020603050405020304" pitchFamily="18" charset="0"/>
              <a:cs typeface="Times New Roman" panose="02020603050405020304" pitchFamily="18" charset="0"/>
            </a:endParaRPr>
          </a:p>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Faire fermenter les graines décortiquées ;</a:t>
            </a:r>
            <a:endParaRPr lang="fr-FR" sz="1400" dirty="0">
              <a:ea typeface="Times New Roman" panose="02020603050405020304" pitchFamily="18" charset="0"/>
              <a:cs typeface="Times New Roman" panose="02020603050405020304" pitchFamily="18" charset="0"/>
            </a:endParaRPr>
          </a:p>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Dépouiller les graines  fermentées ;</a:t>
            </a:r>
            <a:endParaRPr lang="fr-FR" sz="1400" dirty="0">
              <a:ea typeface="Times New Roman" panose="02020603050405020304" pitchFamily="18" charset="0"/>
              <a:cs typeface="Times New Roman" panose="02020603050405020304" pitchFamily="18" charset="0"/>
            </a:endParaRPr>
          </a:p>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Demi-séchage des graines fermentées (</a:t>
            </a:r>
            <a:r>
              <a:rPr lang="fr-FR" sz="1400" dirty="0" err="1">
                <a:solidFill>
                  <a:srgbClr val="000000"/>
                </a:solidFill>
                <a:ea typeface="Times New Roman" panose="02020603050405020304" pitchFamily="18" charset="0"/>
                <a:cs typeface="Calibri" panose="020F0502020204030204" pitchFamily="34" charset="0"/>
              </a:rPr>
              <a:t>soumbala</a:t>
            </a:r>
            <a:r>
              <a:rPr lang="fr-FR" sz="1400" dirty="0">
                <a:solidFill>
                  <a:srgbClr val="000000"/>
                </a:solidFill>
                <a:ea typeface="Times New Roman" panose="02020603050405020304" pitchFamily="18" charset="0"/>
                <a:cs typeface="Calibri" panose="020F0502020204030204" pitchFamily="34" charset="0"/>
              </a:rPr>
              <a:t>) ;</a:t>
            </a:r>
            <a:endParaRPr lang="fr-FR" sz="1400" dirty="0">
              <a:ea typeface="Times New Roman" panose="02020603050405020304" pitchFamily="18" charset="0"/>
              <a:cs typeface="Times New Roman" panose="02020603050405020304" pitchFamily="18" charset="0"/>
            </a:endParaRPr>
          </a:p>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Façonnement  du </a:t>
            </a:r>
            <a:r>
              <a:rPr lang="fr-FR" sz="1400" dirty="0" err="1">
                <a:solidFill>
                  <a:srgbClr val="000000"/>
                </a:solidFill>
                <a:ea typeface="Times New Roman" panose="02020603050405020304" pitchFamily="18" charset="0"/>
                <a:cs typeface="Calibri" panose="020F0502020204030204" pitchFamily="34" charset="0"/>
              </a:rPr>
              <a:t>soumbala</a:t>
            </a:r>
            <a:r>
              <a:rPr lang="fr-FR" sz="1400" dirty="0">
                <a:solidFill>
                  <a:srgbClr val="000000"/>
                </a:solidFill>
                <a:ea typeface="Times New Roman" panose="02020603050405020304" pitchFamily="18" charset="0"/>
                <a:cs typeface="Calibri" panose="020F0502020204030204" pitchFamily="34" charset="0"/>
              </a:rPr>
              <a:t> en boules ;</a:t>
            </a:r>
            <a:endParaRPr lang="fr-FR" sz="1400" dirty="0">
              <a:ea typeface="Times New Roman" panose="02020603050405020304" pitchFamily="18" charset="0"/>
              <a:cs typeface="Times New Roman" panose="02020603050405020304" pitchFamily="18" charset="0"/>
            </a:endParaRPr>
          </a:p>
          <a:p>
            <a:pPr marL="342900" indent="-342900">
              <a:lnSpc>
                <a:spcPct val="120000"/>
              </a:lnSpc>
              <a:spcAft>
                <a:spcPts val="0"/>
              </a:spcAft>
              <a:buFont typeface="Times New Roman" panose="02020603050405020304" pitchFamily="18" charset="0"/>
              <a:buChar char="-"/>
              <a:defRPr/>
            </a:pPr>
            <a:r>
              <a:rPr lang="fr-FR" sz="1400" dirty="0">
                <a:solidFill>
                  <a:srgbClr val="000000"/>
                </a:solidFill>
                <a:ea typeface="Times New Roman" panose="02020603050405020304" pitchFamily="18" charset="0"/>
                <a:cs typeface="Calibri" panose="020F0502020204030204" pitchFamily="34" charset="0"/>
              </a:rPr>
              <a:t>Séchage des boules de  </a:t>
            </a:r>
            <a:r>
              <a:rPr lang="fr-FR" sz="1400" dirty="0" err="1">
                <a:solidFill>
                  <a:srgbClr val="000000"/>
                </a:solidFill>
                <a:ea typeface="Times New Roman" panose="02020603050405020304" pitchFamily="18" charset="0"/>
                <a:cs typeface="Calibri" panose="020F0502020204030204" pitchFamily="34" charset="0"/>
              </a:rPr>
              <a:t>soumbala</a:t>
            </a:r>
            <a:r>
              <a:rPr lang="fr-FR" sz="1400" dirty="0">
                <a:solidFill>
                  <a:srgbClr val="000000"/>
                </a:solidFill>
                <a:ea typeface="Times New Roman" panose="02020603050405020304" pitchFamily="18" charset="0"/>
                <a:cs typeface="Calibri" panose="020F0502020204030204" pitchFamily="34" charset="0"/>
              </a:rPr>
              <a:t> ;</a:t>
            </a:r>
            <a:endParaRPr lang="fr-FR" sz="1400" dirty="0">
              <a:ea typeface="Times New Roman" panose="02020603050405020304" pitchFamily="18" charset="0"/>
              <a:cs typeface="Times New Roman" panose="02020603050405020304" pitchFamily="18" charset="0"/>
            </a:endParaRPr>
          </a:p>
          <a:p>
            <a:pPr>
              <a:defRPr/>
            </a:pPr>
            <a:r>
              <a:rPr lang="fr-FR" sz="1400" dirty="0">
                <a:solidFill>
                  <a:srgbClr val="000000"/>
                </a:solidFill>
                <a:ea typeface="Times New Roman" panose="02020603050405020304" pitchFamily="18" charset="0"/>
                <a:cs typeface="Calibri" panose="020F0502020204030204" pitchFamily="34" charset="0"/>
              </a:rPr>
              <a:t>       Conditionnement</a:t>
            </a:r>
            <a:endParaRPr lang="fr-FR" sz="1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3375"/>
            <a:ext cx="8229600" cy="1143000"/>
          </a:xfrm>
        </p:spPr>
        <p:txBody>
          <a:bodyPr/>
          <a:lstStyle/>
          <a:p>
            <a:pPr>
              <a:defRPr/>
            </a:pPr>
            <a:r>
              <a:rPr lang="fr-FR" dirty="0" smtClean="0"/>
              <a:t> </a:t>
            </a:r>
            <a:br>
              <a:rPr lang="fr-FR" dirty="0" smtClean="0"/>
            </a:br>
            <a:r>
              <a:rPr lang="fr-FR" sz="6000" dirty="0" smtClean="0">
                <a:latin typeface="Brush Script MT" panose="03060802040406070304" pitchFamily="66" charset="0"/>
              </a:rPr>
              <a:t>Teinture </a:t>
            </a:r>
            <a:r>
              <a:rPr lang="fr-FR" sz="6000" dirty="0">
                <a:latin typeface="Brush Script MT" panose="03060802040406070304" pitchFamily="66" charset="0"/>
              </a:rPr>
              <a:t>de pagne </a:t>
            </a:r>
            <a:r>
              <a:rPr lang="fr-FR" sz="2000" dirty="0">
                <a:latin typeface="Brush Script MT" panose="03060802040406070304" pitchFamily="66" charset="0"/>
              </a:rPr>
              <a:t/>
            </a:r>
            <a:br>
              <a:rPr lang="fr-FR" sz="2000" dirty="0">
                <a:latin typeface="Brush Script MT" panose="03060802040406070304" pitchFamily="66" charset="0"/>
              </a:rPr>
            </a:br>
            <a:r>
              <a:rPr lang="fr-FR" altLang="fr-FR" sz="2000" u="sng" dirty="0" smtClean="0">
                <a:latin typeface="Brush Script MT" panose="03060802040406070304" pitchFamily="66" charset="0"/>
                <a:ea typeface="Calibri" panose="020F0502020204030204" pitchFamily="34" charset="0"/>
                <a:cs typeface="Calibri" panose="020F0502020204030204" pitchFamily="34" charset="0"/>
              </a:rPr>
              <a:t>Cout </a:t>
            </a:r>
            <a:r>
              <a:rPr lang="fr-FR" altLang="fr-FR" sz="2000" u="sng" dirty="0">
                <a:latin typeface="Brush Script MT" panose="03060802040406070304" pitchFamily="66" charset="0"/>
                <a:ea typeface="Calibri" panose="020F0502020204030204" pitchFamily="34" charset="0"/>
                <a:cs typeface="Calibri" panose="020F0502020204030204" pitchFamily="34" charset="0"/>
              </a:rPr>
              <a:t>du projet </a:t>
            </a:r>
            <a:r>
              <a:rPr lang="fr-FR" altLang="fr-FR" sz="2000" b="1" u="sng" dirty="0">
                <a:solidFill>
                  <a:schemeClr val="bg1">
                    <a:lumMod val="50000"/>
                  </a:schemeClr>
                </a:solidFill>
                <a:latin typeface="Brush Script MT" panose="03060802040406070304" pitchFamily="66" charset="0"/>
                <a:ea typeface="Calibri" panose="020F0502020204030204" pitchFamily="34" charset="0"/>
                <a:cs typeface="Calibri" panose="020F0502020204030204" pitchFamily="34" charset="0"/>
              </a:rPr>
              <a:t>2262€</a:t>
            </a:r>
            <a:r>
              <a:rPr lang="fr-FR" altLang="fr-FR" sz="2000" b="1" dirty="0">
                <a:solidFill>
                  <a:schemeClr val="bg1">
                    <a:lumMod val="50000"/>
                  </a:schemeClr>
                </a:solidFill>
                <a:latin typeface="Brush Script MT" panose="03060802040406070304" pitchFamily="66" charset="0"/>
                <a:ea typeface="Calibri" panose="020F0502020204030204" pitchFamily="34" charset="0"/>
                <a:cs typeface="Calibri" panose="020F0502020204030204" pitchFamily="34" charset="0"/>
              </a:rPr>
              <a:t/>
            </a:r>
            <a:br>
              <a:rPr lang="fr-FR" altLang="fr-FR" sz="2000" b="1" dirty="0">
                <a:solidFill>
                  <a:schemeClr val="bg1">
                    <a:lumMod val="50000"/>
                  </a:schemeClr>
                </a:solidFill>
                <a:latin typeface="Brush Script MT" panose="03060802040406070304" pitchFamily="66" charset="0"/>
                <a:ea typeface="Calibri" panose="020F0502020204030204" pitchFamily="34" charset="0"/>
                <a:cs typeface="Calibri" panose="020F0502020204030204" pitchFamily="34" charset="0"/>
              </a:rPr>
            </a:br>
            <a:r>
              <a:rPr lang="fr-FR" altLang="fr-FR" sz="2000" dirty="0">
                <a:solidFill>
                  <a:srgbClr val="000000"/>
                </a:solidFill>
                <a:latin typeface="Brush Script MT" panose="03060802040406070304" pitchFamily="66" charset="0"/>
                <a:ea typeface="Calibri" panose="020F0502020204030204" pitchFamily="34" charset="0"/>
                <a:cs typeface="Calibri" panose="020F0502020204030204" pitchFamily="34" charset="0"/>
              </a:rPr>
              <a:t>350 pagnes teints pour un revenu de 1601€</a:t>
            </a:r>
            <a:br>
              <a:rPr lang="fr-FR" altLang="fr-FR" sz="2000" dirty="0">
                <a:solidFill>
                  <a:srgbClr val="000000"/>
                </a:solidFill>
                <a:latin typeface="Brush Script MT" panose="03060802040406070304" pitchFamily="66" charset="0"/>
                <a:ea typeface="Calibri" panose="020F0502020204030204" pitchFamily="34" charset="0"/>
                <a:cs typeface="Calibri" panose="020F0502020204030204" pitchFamily="34" charset="0"/>
              </a:rPr>
            </a:br>
            <a:r>
              <a:rPr lang="fr-FR" dirty="0" smtClean="0"/>
              <a:t> </a:t>
            </a:r>
            <a:r>
              <a:rPr lang="fr-FR" altLang="fr-FR" sz="2000" u="sng" dirty="0" smtClean="0">
                <a:ea typeface="Calibri" panose="020F0502020204030204" pitchFamily="34" charset="0"/>
                <a:cs typeface="Calibri" panose="020F0502020204030204" pitchFamily="34" charset="0"/>
              </a:rPr>
              <a:t> </a:t>
            </a:r>
            <a:r>
              <a:rPr lang="fr-FR" sz="2000" dirty="0" smtClean="0">
                <a:latin typeface="Brush Script MT" panose="03060802040406070304" pitchFamily="66" charset="0"/>
              </a:rPr>
              <a:t> ,  </a:t>
            </a:r>
            <a:endParaRPr lang="fr-FR" dirty="0">
              <a:latin typeface="Brush Script MT" panose="03060802040406070304" pitchFamily="66" charset="0"/>
            </a:endParaRPr>
          </a:p>
        </p:txBody>
      </p:sp>
      <p:pic>
        <p:nvPicPr>
          <p:cNvPr id="25603" name="Image 4" descr="K:\IMG_18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3573463"/>
            <a:ext cx="403383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Image 5" descr="K:\PHOTOS SOUMBALA ET TEINTURE FONAENF 17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971675"/>
            <a:ext cx="39608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 6" descr="K:\PHOTOS SOUMBALA ET TEINTURE FONAENF 17 (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0" y="1052513"/>
            <a:ext cx="26701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p:txBody>
          <a:bodyPr/>
          <a:lstStyle/>
          <a:p>
            <a:r>
              <a:rPr lang="fr-FR" altLang="fr-FR" sz="8000" smtClean="0">
                <a:latin typeface="Brush Script MT" panose="03060802040406070304" pitchFamily="66" charset="0"/>
              </a:rPr>
              <a:t>Teinture de pagne </a:t>
            </a:r>
          </a:p>
        </p:txBody>
      </p:sp>
      <p:pic>
        <p:nvPicPr>
          <p:cNvPr id="26627" name="Image 4" descr="K:\PHOTOS SOUMBALA ET TEINTURE FONAENF 17 (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838" y="1341438"/>
            <a:ext cx="23304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Espace réservé du contenu 7" descr="K:\IMG_1841.JP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9388" y="3606800"/>
            <a:ext cx="4038600" cy="3028950"/>
          </a:xfrm>
        </p:spPr>
      </p:pic>
      <p:pic>
        <p:nvPicPr>
          <p:cNvPr id="26629"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700213"/>
            <a:ext cx="441960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9"/>
          <p:cNvSpPr>
            <a:spLocks noChangeArrowheads="1"/>
          </p:cNvSpPr>
          <p:nvPr/>
        </p:nvSpPr>
        <p:spPr bwMode="auto">
          <a:xfrm>
            <a:off x="2820988" y="139223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a:latin typeface="Brush Script MT" panose="03060802040406070304" pitchFamily="66" charset="0"/>
              </a:rPr>
              <a:t>Au Burkina Faso, la population a pris le gout de s’habiller </a:t>
            </a:r>
            <a:br>
              <a:rPr lang="fr-FR" altLang="fr-FR" sz="1800">
                <a:latin typeface="Brush Script MT" panose="03060802040406070304" pitchFamily="66" charset="0"/>
              </a:rPr>
            </a:br>
            <a:r>
              <a:rPr lang="fr-FR" altLang="fr-FR" sz="1800">
                <a:latin typeface="Brush Script MT" panose="03060802040406070304" pitchFamily="66" charset="0"/>
              </a:rPr>
              <a:t>en Faso danfani ou pagnes locaux teints. C’est un vêtement traditionnel et incontournable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075" y="69850"/>
            <a:ext cx="8229600" cy="1143000"/>
          </a:xfrm>
        </p:spPr>
        <p:txBody>
          <a:bodyPr/>
          <a:lstStyle/>
          <a:p>
            <a:pPr>
              <a:defRPr/>
            </a:pPr>
            <a:r>
              <a:rPr lang="fr-FR" sz="6000" u="sng" dirty="0" smtClean="0">
                <a:solidFill>
                  <a:schemeClr val="accent3">
                    <a:lumMod val="50000"/>
                  </a:schemeClr>
                </a:solidFill>
                <a:latin typeface="Brush Script MT" panose="03060802040406070304" pitchFamily="66" charset="0"/>
              </a:rPr>
              <a:t>AGR</a:t>
            </a:r>
            <a:endParaRPr lang="fr-FR" sz="6000" u="sng" dirty="0">
              <a:solidFill>
                <a:schemeClr val="accent3">
                  <a:lumMod val="50000"/>
                </a:schemeClr>
              </a:solidFill>
              <a:latin typeface="Brush Script MT" panose="03060802040406070304" pitchFamily="66" charset="0"/>
            </a:endParaRPr>
          </a:p>
        </p:txBody>
      </p:sp>
      <p:sp>
        <p:nvSpPr>
          <p:cNvPr id="27651" name="Espace réservé du texte 2"/>
          <p:cNvSpPr>
            <a:spLocks noGrp="1"/>
          </p:cNvSpPr>
          <p:nvPr>
            <p:ph type="body" sz="half" idx="1"/>
          </p:nvPr>
        </p:nvSpPr>
        <p:spPr>
          <a:xfrm>
            <a:off x="250825" y="947738"/>
            <a:ext cx="8650288" cy="4525962"/>
          </a:xfrm>
        </p:spPr>
        <p:txBody>
          <a:bodyPr/>
          <a:lstStyle/>
          <a:p>
            <a:r>
              <a:rPr lang="fr-FR" altLang="fr-FR" sz="2800" smtClean="0">
                <a:latin typeface="Brush Script MT" panose="03060802040406070304" pitchFamily="66" charset="0"/>
              </a:rPr>
              <a:t>À la fin de chaque formation les groupes de femmes repartent avec le matériel de base :bassines, bâches ,mortier, tamis ,louches etc et une petite somme d’argent issue de la vente des produits .</a:t>
            </a:r>
          </a:p>
          <a:p>
            <a:r>
              <a:rPr lang="fr-FR" altLang="fr-FR" sz="2800" smtClean="0">
                <a:latin typeface="Brush Script MT" panose="03060802040406070304" pitchFamily="66" charset="0"/>
              </a:rPr>
              <a:t>Elles peuvent donc produire à leur tour  vendre et vivre de la vente etc </a:t>
            </a:r>
          </a:p>
          <a:p>
            <a:endParaRPr lang="fr-FR" altLang="fr-FR" smtClean="0"/>
          </a:p>
        </p:txBody>
      </p:sp>
      <p:pic>
        <p:nvPicPr>
          <p:cNvPr id="27652"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3189288"/>
            <a:ext cx="2232025"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068638"/>
            <a:ext cx="3529012"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011488"/>
            <a:ext cx="2524125"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755650" y="44450"/>
            <a:ext cx="8229600" cy="1143000"/>
          </a:xfrm>
        </p:spPr>
        <p:txBody>
          <a:bodyPr/>
          <a:lstStyle/>
          <a:p>
            <a:r>
              <a:rPr lang="fr-FR" altLang="fr-FR" smtClean="0">
                <a:latin typeface="Brush Script MT" panose="03060802040406070304" pitchFamily="66" charset="0"/>
              </a:rPr>
              <a:t>Parrainage </a:t>
            </a:r>
          </a:p>
        </p:txBody>
      </p:sp>
      <p:sp>
        <p:nvSpPr>
          <p:cNvPr id="5" name="Rectangle 4"/>
          <p:cNvSpPr/>
          <p:nvPr/>
        </p:nvSpPr>
        <p:spPr>
          <a:xfrm>
            <a:off x="588963" y="1220788"/>
            <a:ext cx="8578850" cy="4740275"/>
          </a:xfrm>
          <a:prstGeom prst="rect">
            <a:avLst/>
          </a:prstGeom>
        </p:spPr>
        <p:txBody>
          <a:bodyPr>
            <a:spAutoFit/>
          </a:bodyPr>
          <a:lstStyle/>
          <a:p>
            <a:pPr algn="just">
              <a:spcAft>
                <a:spcPts val="0"/>
              </a:spcAft>
              <a:defRPr/>
            </a:pPr>
            <a:r>
              <a:rPr lang="fr-FR" sz="2800" dirty="0">
                <a:ea typeface="Times New Roman" panose="02020603050405020304" pitchFamily="18" charset="0"/>
              </a:rPr>
              <a:t>Depuis en 2006 à chaque rentrée un parrain pour </a:t>
            </a:r>
            <a:r>
              <a:rPr lang="fr-FR" sz="2800" b="1" dirty="0">
                <a:solidFill>
                  <a:schemeClr val="bg1">
                    <a:lumMod val="50000"/>
                  </a:schemeClr>
                </a:solidFill>
                <a:ea typeface="Times New Roman" panose="02020603050405020304" pitchFamily="18" charset="0"/>
              </a:rPr>
              <a:t>130€ </a:t>
            </a:r>
            <a:r>
              <a:rPr lang="fr-FR" sz="2800" dirty="0">
                <a:ea typeface="Times New Roman" panose="02020603050405020304" pitchFamily="18" charset="0"/>
              </a:rPr>
              <a:t>en </a:t>
            </a:r>
            <a:r>
              <a:rPr lang="fr-FR" sz="2800" b="1" dirty="0">
                <a:solidFill>
                  <a:schemeClr val="bg1">
                    <a:lumMod val="50000"/>
                  </a:schemeClr>
                </a:solidFill>
                <a:ea typeface="Times New Roman" panose="02020603050405020304" pitchFamily="18" charset="0"/>
              </a:rPr>
              <a:t>collège </a:t>
            </a:r>
            <a:r>
              <a:rPr lang="fr-FR" sz="2800" dirty="0">
                <a:ea typeface="Times New Roman" panose="02020603050405020304" pitchFamily="18" charset="0"/>
              </a:rPr>
              <a:t>et </a:t>
            </a:r>
            <a:r>
              <a:rPr lang="fr-FR" sz="2800" b="1" dirty="0">
                <a:solidFill>
                  <a:schemeClr val="bg1">
                    <a:lumMod val="50000"/>
                  </a:schemeClr>
                </a:solidFill>
                <a:ea typeface="Times New Roman" panose="02020603050405020304" pitchFamily="18" charset="0"/>
              </a:rPr>
              <a:t>lycée </a:t>
            </a:r>
            <a:r>
              <a:rPr lang="fr-FR" sz="2800" dirty="0">
                <a:ea typeface="Times New Roman" panose="02020603050405020304" pitchFamily="18" charset="0"/>
              </a:rPr>
              <a:t>et </a:t>
            </a:r>
            <a:r>
              <a:rPr lang="fr-FR" sz="2800" b="1" dirty="0">
                <a:solidFill>
                  <a:schemeClr val="bg1">
                    <a:lumMod val="50000"/>
                  </a:schemeClr>
                </a:solidFill>
                <a:ea typeface="Times New Roman" panose="02020603050405020304" pitchFamily="18" charset="0"/>
              </a:rPr>
              <a:t>50€</a:t>
            </a:r>
            <a:r>
              <a:rPr lang="fr-FR" sz="2800" dirty="0">
                <a:ea typeface="Times New Roman" panose="02020603050405020304" pitchFamily="18" charset="0"/>
              </a:rPr>
              <a:t> en </a:t>
            </a:r>
            <a:r>
              <a:rPr lang="fr-FR" sz="2800" b="1" dirty="0">
                <a:solidFill>
                  <a:schemeClr val="bg1">
                    <a:lumMod val="50000"/>
                  </a:schemeClr>
                </a:solidFill>
                <a:ea typeface="Times New Roman" panose="02020603050405020304" pitchFamily="18" charset="0"/>
              </a:rPr>
              <a:t>primaire </a:t>
            </a:r>
            <a:r>
              <a:rPr lang="fr-FR" sz="2800" dirty="0">
                <a:ea typeface="Times New Roman" panose="02020603050405020304" pitchFamily="18" charset="0"/>
              </a:rPr>
              <a:t>permet à un enfant d’accéder à une scolarité </a:t>
            </a:r>
          </a:p>
          <a:p>
            <a:pPr algn="just">
              <a:spcAft>
                <a:spcPts val="0"/>
              </a:spcAft>
              <a:defRPr/>
            </a:pPr>
            <a:r>
              <a:rPr lang="fr-FR" sz="2400" dirty="0">
                <a:ea typeface="Times New Roman" panose="02020603050405020304" pitchFamily="18" charset="0"/>
              </a:rPr>
              <a:t> </a:t>
            </a:r>
          </a:p>
          <a:p>
            <a:pPr algn="just">
              <a:spcAft>
                <a:spcPts val="0"/>
              </a:spcAft>
              <a:defRPr/>
            </a:pPr>
            <a:r>
              <a:rPr lang="fr-FR" sz="2400" dirty="0">
                <a:ea typeface="Times New Roman" panose="02020603050405020304" pitchFamily="18" charset="0"/>
              </a:rPr>
              <a:t>En 2024-2025  tous les enfants étaient </a:t>
            </a:r>
            <a:r>
              <a:rPr lang="fr-FR" sz="2400" dirty="0">
                <a:ea typeface="Times New Roman" panose="02020603050405020304" pitchFamily="18" charset="0"/>
              </a:rPr>
              <a:t>parrainés </a:t>
            </a:r>
            <a:r>
              <a:rPr lang="fr-FR" sz="2400" dirty="0">
                <a:ea typeface="Times New Roman" panose="02020603050405020304" pitchFamily="18" charset="0"/>
              </a:rPr>
              <a:t>un exploit!!!!</a:t>
            </a:r>
          </a:p>
          <a:p>
            <a:pPr algn="just">
              <a:spcAft>
                <a:spcPts val="0"/>
              </a:spcAft>
              <a:defRPr/>
            </a:pPr>
            <a:r>
              <a:rPr lang="fr-FR" sz="2400" b="1" dirty="0">
                <a:solidFill>
                  <a:schemeClr val="bg1">
                    <a:lumMod val="50000"/>
                  </a:schemeClr>
                </a:solidFill>
                <a:ea typeface="Times New Roman" panose="02020603050405020304" pitchFamily="18" charset="0"/>
              </a:rPr>
              <a:t> </a:t>
            </a:r>
            <a:r>
              <a:rPr lang="fr-FR" sz="2400" dirty="0">
                <a:ea typeface="Times New Roman" panose="02020603050405020304" pitchFamily="18" charset="0"/>
              </a:rPr>
              <a:t>Bravo à ceux qui n’ont pas hésité  à soutenir plusieurs enfants </a:t>
            </a:r>
          </a:p>
          <a:p>
            <a:pPr algn="just">
              <a:spcAft>
                <a:spcPts val="0"/>
              </a:spcAft>
              <a:defRPr/>
            </a:pPr>
            <a:r>
              <a:rPr lang="fr-FR" sz="2400" dirty="0">
                <a:solidFill>
                  <a:schemeClr val="bg1">
                    <a:lumMod val="50000"/>
                  </a:schemeClr>
                </a:solidFill>
                <a:ea typeface="Times New Roman" panose="02020603050405020304" pitchFamily="18" charset="0"/>
              </a:rPr>
              <a:t>56</a:t>
            </a:r>
            <a:r>
              <a:rPr lang="fr-FR" sz="2400" dirty="0">
                <a:ea typeface="Times New Roman" panose="02020603050405020304" pitchFamily="18" charset="0"/>
              </a:rPr>
              <a:t> jeunes parrainés</a:t>
            </a:r>
          </a:p>
          <a:p>
            <a:pPr algn="just">
              <a:spcAft>
                <a:spcPts val="0"/>
              </a:spcAft>
              <a:defRPr/>
            </a:pPr>
            <a:r>
              <a:rPr lang="fr-FR" sz="2400" dirty="0">
                <a:ea typeface="Times New Roman" panose="02020603050405020304" pitchFamily="18" charset="0"/>
              </a:rPr>
              <a:t>Le palmarès affiche </a:t>
            </a:r>
          </a:p>
          <a:p>
            <a:pPr algn="just">
              <a:spcAft>
                <a:spcPts val="0"/>
              </a:spcAft>
              <a:defRPr/>
            </a:pPr>
            <a:r>
              <a:rPr lang="fr-FR" i="1" dirty="0">
                <a:latin typeface="Calibri" panose="020F0502020204030204" pitchFamily="34" charset="0"/>
                <a:ea typeface="Times New Roman" panose="02020603050405020304" pitchFamily="18" charset="0"/>
              </a:rPr>
              <a:t>  </a:t>
            </a:r>
            <a:r>
              <a:rPr lang="fr-FR" b="1" i="1" dirty="0">
                <a:solidFill>
                  <a:schemeClr val="bg1">
                    <a:lumMod val="50000"/>
                  </a:schemeClr>
                </a:solidFill>
                <a:latin typeface="Calibri" panose="020F0502020204030204" pitchFamily="34" charset="0"/>
                <a:ea typeface="Times New Roman" panose="02020603050405020304" pitchFamily="18" charset="0"/>
              </a:rPr>
              <a:t>9 </a:t>
            </a:r>
            <a:r>
              <a:rPr lang="fr-FR" i="1" dirty="0">
                <a:solidFill>
                  <a:schemeClr val="bg1">
                    <a:lumMod val="50000"/>
                  </a:schemeClr>
                </a:solidFill>
                <a:latin typeface="Calibri" panose="020F0502020204030204" pitchFamily="34" charset="0"/>
                <a:ea typeface="Times New Roman" panose="02020603050405020304" pitchFamily="18" charset="0"/>
              </a:rPr>
              <a:t>bachelières</a:t>
            </a:r>
            <a:r>
              <a:rPr lang="fr-FR" i="1" dirty="0">
                <a:latin typeface="Calibri" panose="020F0502020204030204" pitchFamily="34" charset="0"/>
                <a:ea typeface="Times New Roman" panose="02020603050405020304" pitchFamily="18" charset="0"/>
              </a:rPr>
              <a:t> </a:t>
            </a:r>
            <a:r>
              <a:rPr lang="fr-FR" i="1" dirty="0">
                <a:latin typeface="Calibri" panose="020F0502020204030204" pitchFamily="34" charset="0"/>
                <a:ea typeface="Times New Roman" panose="02020603050405020304" pitchFamily="18" charset="0"/>
              </a:rPr>
              <a:t>- </a:t>
            </a:r>
            <a:r>
              <a:rPr lang="fr-FR" b="1" i="1" dirty="0">
                <a:latin typeface="Calibri" panose="020F0502020204030204" pitchFamily="34" charset="0"/>
                <a:ea typeface="Times New Roman" panose="02020603050405020304" pitchFamily="18" charset="0"/>
              </a:rPr>
              <a:t> </a:t>
            </a:r>
            <a:r>
              <a:rPr lang="fr-FR" b="1" i="1" dirty="0">
                <a:solidFill>
                  <a:schemeClr val="bg1">
                    <a:lumMod val="50000"/>
                  </a:schemeClr>
                </a:solidFill>
                <a:latin typeface="Calibri" panose="020F0502020204030204" pitchFamily="34" charset="0"/>
                <a:ea typeface="Times New Roman" panose="02020603050405020304" pitchFamily="18" charset="0"/>
              </a:rPr>
              <a:t>5</a:t>
            </a:r>
            <a:r>
              <a:rPr lang="fr-FR" i="1" dirty="0">
                <a:latin typeface="Calibri" panose="020F0502020204030204" pitchFamily="34" charset="0"/>
                <a:ea typeface="Times New Roman" panose="02020603050405020304" pitchFamily="18" charset="0"/>
              </a:rPr>
              <a:t> </a:t>
            </a:r>
            <a:r>
              <a:rPr lang="fr-FR" i="1" dirty="0">
                <a:solidFill>
                  <a:schemeClr val="bg1">
                    <a:lumMod val="50000"/>
                  </a:schemeClr>
                </a:solidFill>
                <a:latin typeface="Calibri" panose="020F0502020204030204" pitchFamily="34" charset="0"/>
                <a:ea typeface="Times New Roman" panose="02020603050405020304" pitchFamily="18" charset="0"/>
              </a:rPr>
              <a:t>bacheliers-</a:t>
            </a:r>
            <a:r>
              <a:rPr lang="fr-FR" i="1" dirty="0">
                <a:latin typeface="Calibri" panose="020F0502020204030204" pitchFamily="34" charset="0"/>
                <a:ea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lgn="just">
              <a:spcAft>
                <a:spcPts val="0"/>
              </a:spcAft>
              <a:defRPr/>
            </a:pPr>
            <a:r>
              <a:rPr lang="fr-FR" i="1" dirty="0">
                <a:latin typeface="Calibri" panose="020F0502020204030204" pitchFamily="34" charset="0"/>
                <a:ea typeface="Times New Roman" panose="02020603050405020304" pitchFamily="18" charset="0"/>
              </a:rPr>
              <a:t> </a:t>
            </a:r>
            <a:r>
              <a:rPr lang="fr-FR" b="1" dirty="0">
                <a:solidFill>
                  <a:schemeClr val="bg1">
                    <a:lumMod val="50000"/>
                  </a:schemeClr>
                </a:solidFill>
                <a:latin typeface="Calibri" panose="020F0502020204030204" pitchFamily="34" charset="0"/>
                <a:ea typeface="Times New Roman" panose="02020603050405020304" pitchFamily="18" charset="0"/>
              </a:rPr>
              <a:t>54 </a:t>
            </a:r>
            <a:r>
              <a:rPr lang="fr-FR" i="1" dirty="0">
                <a:solidFill>
                  <a:schemeClr val="bg1">
                    <a:lumMod val="50000"/>
                  </a:schemeClr>
                </a:solidFill>
                <a:latin typeface="Calibri" panose="020F0502020204030204" pitchFamily="34" charset="0"/>
                <a:ea typeface="Times New Roman" panose="02020603050405020304" pitchFamily="18" charset="0"/>
              </a:rPr>
              <a:t>Brevets des collèges</a:t>
            </a:r>
            <a:r>
              <a:rPr lang="fr-FR" i="1" dirty="0">
                <a:latin typeface="Calibri" panose="020F0502020204030204" pitchFamily="34" charset="0"/>
                <a:ea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lgn="just">
              <a:spcAft>
                <a:spcPts val="0"/>
              </a:spcAft>
              <a:defRPr/>
            </a:pPr>
            <a:r>
              <a:rPr lang="fr-FR" i="1" dirty="0">
                <a:latin typeface="Calibri" panose="020F0502020204030204" pitchFamily="34" charset="0"/>
                <a:ea typeface="Times New Roman" panose="02020603050405020304" pitchFamily="18" charset="0"/>
              </a:rPr>
              <a:t> </a:t>
            </a:r>
            <a:r>
              <a:rPr lang="fr-FR" b="1" i="1" dirty="0">
                <a:solidFill>
                  <a:schemeClr val="bg1">
                    <a:lumMod val="50000"/>
                  </a:schemeClr>
                </a:solidFill>
                <a:latin typeface="Calibri" panose="020F0502020204030204" pitchFamily="34" charset="0"/>
                <a:ea typeface="Times New Roman" panose="02020603050405020304" pitchFamily="18" charset="0"/>
              </a:rPr>
              <a:t>43</a:t>
            </a:r>
            <a:r>
              <a:rPr lang="fr-FR" i="1" dirty="0">
                <a:latin typeface="Calibri" panose="020F0502020204030204" pitchFamily="34" charset="0"/>
                <a:ea typeface="Times New Roman" panose="02020603050405020304" pitchFamily="18" charset="0"/>
              </a:rPr>
              <a:t> </a:t>
            </a:r>
            <a:r>
              <a:rPr lang="fr-FR" i="1" dirty="0">
                <a:solidFill>
                  <a:schemeClr val="bg1">
                    <a:lumMod val="50000"/>
                  </a:schemeClr>
                </a:solidFill>
                <a:latin typeface="Calibri" panose="020F0502020204030204" pitchFamily="34" charset="0"/>
                <a:ea typeface="Times New Roman" panose="02020603050405020304" pitchFamily="18" charset="0"/>
              </a:rPr>
              <a:t>Certificats d’Etudes Primaires                                               </a:t>
            </a:r>
            <a:endParaRPr lang="fr-FR" dirty="0">
              <a:solidFill>
                <a:schemeClr val="bg1">
                  <a:lumMod val="50000"/>
                </a:schemeClr>
              </a:solidFill>
              <a:latin typeface="Times New Roman" panose="02020603050405020304" pitchFamily="18" charset="0"/>
              <a:ea typeface="Times New Roman" panose="02020603050405020304" pitchFamily="18" charset="0"/>
            </a:endParaRPr>
          </a:p>
          <a:p>
            <a:pPr algn="just">
              <a:spcAft>
                <a:spcPts val="0"/>
              </a:spcAft>
              <a:defRPr/>
            </a:pPr>
            <a:r>
              <a:rPr lang="fr-FR" b="1" i="1" dirty="0">
                <a:solidFill>
                  <a:schemeClr val="bg1">
                    <a:lumMod val="50000"/>
                  </a:schemeClr>
                </a:solidFill>
                <a:latin typeface="Calibri" panose="020F0502020204030204" pitchFamily="34" charset="0"/>
                <a:ea typeface="Times New Roman" panose="02020603050405020304" pitchFamily="18" charset="0"/>
              </a:rPr>
              <a:t> </a:t>
            </a:r>
            <a:r>
              <a:rPr lang="fr-FR" b="1" i="1" dirty="0">
                <a:solidFill>
                  <a:schemeClr val="bg1">
                    <a:lumMod val="50000"/>
                  </a:schemeClr>
                </a:solidFill>
                <a:latin typeface="Calibri" panose="020F0502020204030204" pitchFamily="34" charset="0"/>
                <a:ea typeface="Times New Roman" panose="02020603050405020304" pitchFamily="18" charset="0"/>
              </a:rPr>
              <a:t>29 </a:t>
            </a:r>
            <a:r>
              <a:rPr lang="fr-FR" b="1" i="1" dirty="0">
                <a:latin typeface="Calibri" panose="020F0502020204030204" pitchFamily="34" charset="0"/>
                <a:ea typeface="Times New Roman" panose="02020603050405020304" pitchFamily="18" charset="0"/>
              </a:rPr>
              <a:t>Jeunes</a:t>
            </a:r>
            <a:r>
              <a:rPr lang="fr-FR" i="1" dirty="0">
                <a:latin typeface="Calibri" panose="020F0502020204030204" pitchFamily="34" charset="0"/>
                <a:ea typeface="Times New Roman" panose="02020603050405020304" pitchFamily="18" charset="0"/>
              </a:rPr>
              <a:t> </a:t>
            </a:r>
            <a:r>
              <a:rPr lang="fr-FR" i="1" dirty="0">
                <a:latin typeface="Calibri" panose="020F0502020204030204" pitchFamily="34" charset="0"/>
                <a:ea typeface="Times New Roman" panose="02020603050405020304" pitchFamily="18" charset="0"/>
              </a:rPr>
              <a:t>exercent un </a:t>
            </a:r>
            <a:r>
              <a:rPr lang="fr-FR" i="1" dirty="0">
                <a:solidFill>
                  <a:schemeClr val="bg1">
                    <a:lumMod val="50000"/>
                  </a:schemeClr>
                </a:solidFill>
                <a:latin typeface="Calibri" panose="020F0502020204030204" pitchFamily="34" charset="0"/>
                <a:ea typeface="Times New Roman" panose="02020603050405020304" pitchFamily="18" charset="0"/>
              </a:rPr>
              <a:t>métier    </a:t>
            </a:r>
            <a:endParaRPr lang="fr-FR" dirty="0">
              <a:solidFill>
                <a:schemeClr val="bg1">
                  <a:lumMod val="50000"/>
                </a:schemeClr>
              </a:solidFill>
              <a:latin typeface="Times New Roman" panose="02020603050405020304" pitchFamily="18" charset="0"/>
              <a:ea typeface="Times New Roman" panose="02020603050405020304" pitchFamily="18" charset="0"/>
            </a:endParaRPr>
          </a:p>
          <a:p>
            <a:pPr algn="just">
              <a:spcAft>
                <a:spcPts val="0"/>
              </a:spcAft>
              <a:defRPr/>
            </a:pPr>
            <a:r>
              <a:rPr lang="fr-FR" i="1" dirty="0">
                <a:latin typeface="Calibri" panose="020F0502020204030204" pitchFamily="34" charset="0"/>
                <a:ea typeface="Times New Roman" panose="02020603050405020304" pitchFamily="18" charset="0"/>
              </a:rPr>
              <a:t>Les deux jeunes soutenus par un </a:t>
            </a:r>
            <a:r>
              <a:rPr lang="fr-FR" i="1" dirty="0" err="1">
                <a:latin typeface="Calibri" panose="020F0502020204030204" pitchFamily="34" charset="0"/>
                <a:ea typeface="Times New Roman" panose="02020603050405020304" pitchFamily="18" charset="0"/>
              </a:rPr>
              <a:t>kayalais</a:t>
            </a:r>
            <a:r>
              <a:rPr lang="fr-FR" i="1" dirty="0">
                <a:latin typeface="Calibri" panose="020F0502020204030204" pitchFamily="34" charset="0"/>
                <a:ea typeface="Times New Roman" panose="02020603050405020304" pitchFamily="18" charset="0"/>
              </a:rPr>
              <a:t> poursuivent eux aussi leur cursus scolaire en primaire</a:t>
            </a:r>
            <a:r>
              <a:rPr lang="fr-FR" b="1" i="1" dirty="0">
                <a:latin typeface="Calibri" panose="020F0502020204030204" pitchFamily="34" charset="0"/>
                <a:ea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spcAft>
                <a:spcPts val="0"/>
              </a:spcAft>
              <a:defRPr/>
            </a:pPr>
            <a:r>
              <a:rPr lang="fr-FR" b="1" i="1" dirty="0">
                <a:latin typeface="Calibri" panose="020F0502020204030204" pitchFamily="34" charset="0"/>
                <a:ea typeface="Times New Roman" panose="02020603050405020304" pitchFamily="18" charset="0"/>
              </a:rPr>
              <a:t> </a:t>
            </a:r>
            <a:r>
              <a:rPr lang="fr-FR" u="sng" dirty="0">
                <a:solidFill>
                  <a:srgbClr val="000000"/>
                </a:solidFill>
                <a:latin typeface="Calibri" panose="020F0502020204030204" pitchFamily="34" charset="0"/>
                <a:ea typeface="Times New Roman" panose="02020603050405020304" pitchFamily="18" charset="0"/>
              </a:rPr>
              <a:t>Cout du projet :</a:t>
            </a:r>
            <a:r>
              <a:rPr lang="fr-FR" b="1" u="sng" dirty="0">
                <a:solidFill>
                  <a:schemeClr val="bg1">
                    <a:lumMod val="50000"/>
                  </a:schemeClr>
                </a:solidFill>
                <a:latin typeface="Calibri" panose="020F0502020204030204" pitchFamily="34" charset="0"/>
                <a:ea typeface="Times New Roman" panose="02020603050405020304" pitchFamily="18" charset="0"/>
              </a:rPr>
              <a:t>5726€</a:t>
            </a:r>
            <a:endParaRPr lang="fr-FR" b="1" dirty="0">
              <a:solidFill>
                <a:schemeClr val="bg1">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p:txBody>
          <a:bodyPr/>
          <a:lstStyle/>
          <a:p>
            <a:r>
              <a:rPr lang="fr-FR" altLang="fr-FR" smtClean="0">
                <a:latin typeface="Brush Script MT" panose="03060802040406070304" pitchFamily="66" charset="0"/>
              </a:rPr>
              <a:t>Bol de riz  </a:t>
            </a:r>
          </a:p>
        </p:txBody>
      </p:sp>
      <p:sp>
        <p:nvSpPr>
          <p:cNvPr id="5" name="Rectangle 4"/>
          <p:cNvSpPr/>
          <p:nvPr/>
        </p:nvSpPr>
        <p:spPr>
          <a:xfrm>
            <a:off x="179388" y="1125538"/>
            <a:ext cx="8640762" cy="1077912"/>
          </a:xfrm>
          <a:prstGeom prst="rect">
            <a:avLst/>
          </a:prstGeom>
        </p:spPr>
        <p:txBody>
          <a:bodyPr>
            <a:spAutoFit/>
          </a:bodyPr>
          <a:lstStyle/>
          <a:p>
            <a:pPr algn="just">
              <a:spcAft>
                <a:spcPts val="0"/>
              </a:spcAft>
              <a:defRPr/>
            </a:pPr>
            <a:r>
              <a:rPr lang="fr-FR" dirty="0">
                <a:latin typeface="Calibri" panose="020F0502020204030204" pitchFamily="34" charset="0"/>
                <a:ea typeface="Times New Roman" panose="02020603050405020304" pitchFamily="18" charset="0"/>
              </a:rPr>
              <a:t>   </a:t>
            </a:r>
            <a:r>
              <a:rPr lang="fr-FR" sz="2000" dirty="0">
                <a:ea typeface="Times New Roman" panose="02020603050405020304" pitchFamily="18" charset="0"/>
              </a:rPr>
              <a:t>Principe: les enfants prennent un repas allégé : assiette de riz à volonté pain pomme</a:t>
            </a:r>
          </a:p>
          <a:p>
            <a:pPr algn="just">
              <a:spcAft>
                <a:spcPts val="0"/>
              </a:spcAft>
              <a:defRPr/>
            </a:pPr>
            <a:r>
              <a:rPr lang="fr-FR" sz="2000" dirty="0">
                <a:ea typeface="Times New Roman" panose="02020603050405020304" pitchFamily="18" charset="0"/>
              </a:rPr>
              <a:t>La différence de cout de ce repas par rapport à un repas normal est reversé à Prince Mossi </a:t>
            </a:r>
          </a:p>
          <a:p>
            <a:pPr>
              <a:spcAft>
                <a:spcPts val="0"/>
              </a:spcAft>
              <a:defRPr/>
            </a:pPr>
            <a:r>
              <a:rPr lang="fr-FR" sz="2000" dirty="0">
                <a:ea typeface="Times New Roman" panose="02020603050405020304" pitchFamily="18" charset="0"/>
              </a:rPr>
              <a:t>Cette année les bénéfices étaient destinés à acheter les fournitures scolaires </a:t>
            </a:r>
            <a:r>
              <a:rPr lang="fr-FR" sz="2000" u="sng" dirty="0">
                <a:solidFill>
                  <a:srgbClr val="000000"/>
                </a:solidFill>
                <a:ea typeface="Times New Roman" panose="02020603050405020304" pitchFamily="18" charset="0"/>
              </a:rPr>
              <a:t> </a:t>
            </a:r>
            <a:r>
              <a:rPr lang="fr-FR" sz="2400" u="sng" dirty="0">
                <a:solidFill>
                  <a:schemeClr val="accent3">
                    <a:lumMod val="50000"/>
                  </a:schemeClr>
                </a:solidFill>
                <a:ea typeface="Times New Roman" panose="02020603050405020304" pitchFamily="18" charset="0"/>
              </a:rPr>
              <a:t>3872,83€ </a:t>
            </a:r>
            <a:r>
              <a:rPr lang="fr-FR" sz="2400" b="1" u="sng" dirty="0">
                <a:solidFill>
                  <a:schemeClr val="accent3">
                    <a:lumMod val="50000"/>
                  </a:schemeClr>
                </a:solidFill>
                <a:ea typeface="Times New Roman" panose="02020603050405020304" pitchFamily="18" charset="0"/>
              </a:rPr>
              <a:t> </a:t>
            </a:r>
            <a:endParaRPr lang="fr-FR" sz="2400" b="1" dirty="0">
              <a:solidFill>
                <a:schemeClr val="accent3">
                  <a:lumMod val="50000"/>
                </a:schemeClr>
              </a:solidFill>
              <a:latin typeface="Times New Roman" panose="02020603050405020304" pitchFamily="18" charset="0"/>
              <a:ea typeface="Times New Roman" panose="02020603050405020304" pitchFamily="18" charset="0"/>
            </a:endParaRPr>
          </a:p>
        </p:txBody>
      </p:sp>
      <p:pic>
        <p:nvPicPr>
          <p:cNvPr id="29700"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133600"/>
            <a:ext cx="28448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3455988"/>
            <a:ext cx="2771775"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 y="5154613"/>
            <a:ext cx="27606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2349500"/>
            <a:ext cx="207486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4775" y="4525963"/>
            <a:ext cx="32400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Rectangle 10"/>
          <p:cNvSpPr>
            <a:spLocks noChangeArrowheads="1"/>
          </p:cNvSpPr>
          <p:nvPr/>
        </p:nvSpPr>
        <p:spPr bwMode="auto">
          <a:xfrm>
            <a:off x="5194300" y="4221163"/>
            <a:ext cx="420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a:latin typeface="Calibri" panose="020F0502020204030204" pitchFamily="34" charset="0"/>
                <a:cs typeface="Times New Roman" panose="02020603050405020304" pitchFamily="18" charset="0"/>
              </a:rPr>
              <a:t>Salies de Béarn écoles et paroisse </a:t>
            </a:r>
            <a:endParaRPr lang="fr-FR" altLang="fr-FR" sz="1800">
              <a:latin typeface="Brush Script MT" panose="03060802040406070304" pitchFamily="66" charset="0"/>
            </a:endParaRPr>
          </a:p>
        </p:txBody>
      </p:sp>
      <p:sp>
        <p:nvSpPr>
          <p:cNvPr id="29706" name="Rectangle 11"/>
          <p:cNvSpPr>
            <a:spLocks noChangeArrowheads="1"/>
          </p:cNvSpPr>
          <p:nvPr/>
        </p:nvSpPr>
        <p:spPr bwMode="auto">
          <a:xfrm>
            <a:off x="2924175" y="3805238"/>
            <a:ext cx="1960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a:latin typeface="Calibri" panose="020F0502020204030204" pitchFamily="34" charset="0"/>
                <a:cs typeface="Times New Roman" panose="02020603050405020304" pitchFamily="18" charset="0"/>
              </a:rPr>
              <a:t>Notre  dame lescar</a:t>
            </a:r>
            <a:endParaRPr lang="fr-FR" altLang="fr-FR" sz="1800">
              <a:latin typeface="Brush Script MT" panose="03060802040406070304" pitchFamily="66" charset="0"/>
            </a:endParaRPr>
          </a:p>
        </p:txBody>
      </p:sp>
      <p:sp>
        <p:nvSpPr>
          <p:cNvPr id="29707" name="Rectangle 12"/>
          <p:cNvSpPr>
            <a:spLocks noChangeArrowheads="1"/>
          </p:cNvSpPr>
          <p:nvPr/>
        </p:nvSpPr>
        <p:spPr bwMode="auto">
          <a:xfrm>
            <a:off x="168275" y="6551613"/>
            <a:ext cx="3057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a:latin typeface="Calibri" panose="020F0502020204030204" pitchFamily="34" charset="0"/>
                <a:cs typeface="Times New Roman" panose="02020603050405020304" pitchFamily="18" charset="0"/>
              </a:rPr>
              <a:t>Saint Joseph saint Pée /nivelle </a:t>
            </a:r>
            <a:endParaRPr lang="fr-FR" altLang="fr-FR" sz="1800">
              <a:latin typeface="Brush Script MT" panose="03060802040406070304"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628650" y="1231900"/>
            <a:ext cx="7886700" cy="995363"/>
          </a:xfrm>
        </p:spPr>
        <p:txBody>
          <a:bodyPr/>
          <a:lstStyle/>
          <a:p>
            <a:r>
              <a:rPr lang="fr-FR" altLang="fr-FR" smtClean="0"/>
              <a:t> </a:t>
            </a:r>
          </a:p>
        </p:txBody>
      </p:sp>
      <p:sp>
        <p:nvSpPr>
          <p:cNvPr id="4" name="Rectangle 3"/>
          <p:cNvSpPr/>
          <p:nvPr/>
        </p:nvSpPr>
        <p:spPr>
          <a:xfrm>
            <a:off x="107950" y="4244975"/>
            <a:ext cx="3816350" cy="2308225"/>
          </a:xfrm>
          <a:prstGeom prst="rect">
            <a:avLst/>
          </a:prstGeom>
        </p:spPr>
        <p:txBody>
          <a:bodyPr>
            <a:spAutoFit/>
          </a:bodyPr>
          <a:lstStyle/>
          <a:p>
            <a:pPr>
              <a:defRPr/>
            </a:pPr>
            <a:r>
              <a:rPr lang="fr-FR" b="1" i="1" dirty="0"/>
              <a:t>L’eau vendue des bornes fontaines de l’Etat</a:t>
            </a:r>
            <a:r>
              <a:rPr lang="fr-FR" dirty="0"/>
              <a:t> </a:t>
            </a:r>
          </a:p>
          <a:p>
            <a:pPr>
              <a:defRPr/>
            </a:pPr>
            <a:r>
              <a:rPr lang="fr-FR" dirty="0"/>
              <a:t> 60 francs CFA (</a:t>
            </a:r>
            <a:r>
              <a:rPr lang="fr-FR" b="1" dirty="0">
                <a:solidFill>
                  <a:schemeClr val="accent3">
                    <a:lumMod val="50000"/>
                  </a:schemeClr>
                </a:solidFill>
              </a:rPr>
              <a:t>0,092€</a:t>
            </a:r>
            <a:r>
              <a:rPr lang="fr-FR" b="1" dirty="0"/>
              <a:t>)</a:t>
            </a:r>
            <a:r>
              <a:rPr lang="fr-FR" dirty="0"/>
              <a:t> la barrique de 200 litres  </a:t>
            </a:r>
            <a:br>
              <a:rPr lang="fr-FR" dirty="0"/>
            </a:br>
            <a:r>
              <a:rPr lang="fr-FR" dirty="0"/>
              <a:t>10 francs CFA le bidon de 20 litres. (</a:t>
            </a:r>
            <a:r>
              <a:rPr lang="fr-FR" b="1" dirty="0">
                <a:solidFill>
                  <a:schemeClr val="accent3">
                    <a:lumMod val="50000"/>
                  </a:schemeClr>
                </a:solidFill>
              </a:rPr>
              <a:t>0,016€</a:t>
            </a:r>
            <a:r>
              <a:rPr lang="fr-FR" dirty="0"/>
              <a:t>)  </a:t>
            </a:r>
            <a:endParaRPr lang="fr-FR" b="1" dirty="0">
              <a:solidFill>
                <a:schemeClr val="accent3">
                  <a:lumMod val="50000"/>
                </a:schemeClr>
              </a:solidFill>
            </a:endParaRPr>
          </a:p>
          <a:p>
            <a:pPr>
              <a:defRPr/>
            </a:pPr>
            <a:r>
              <a:rPr lang="fr-FR" dirty="0"/>
              <a:t>le tarif évolue selon la demande   </a:t>
            </a:r>
          </a:p>
          <a:p>
            <a:pPr>
              <a:defRPr/>
            </a:pPr>
            <a:endParaRPr lang="fr-FR" dirty="0"/>
          </a:p>
          <a:p>
            <a:pPr>
              <a:defRPr/>
            </a:pPr>
            <a:r>
              <a:rPr lang="fr-FR" dirty="0"/>
              <a:t>Salaire moyen autour de </a:t>
            </a:r>
            <a:r>
              <a:rPr lang="fr-FR" b="1" dirty="0">
                <a:solidFill>
                  <a:schemeClr val="accent3">
                    <a:lumMod val="50000"/>
                  </a:schemeClr>
                </a:solidFill>
              </a:rPr>
              <a:t>60€</a:t>
            </a:r>
            <a:r>
              <a:rPr lang="fr-FR" dirty="0"/>
              <a:t/>
            </a:r>
            <a:br>
              <a:rPr lang="fr-FR" dirty="0"/>
            </a:br>
            <a:endParaRPr lang="fr-FR" dirty="0"/>
          </a:p>
        </p:txBody>
      </p:sp>
      <p:sp>
        <p:nvSpPr>
          <p:cNvPr id="30724" name="Rectangle 7"/>
          <p:cNvSpPr>
            <a:spLocks noChangeArrowheads="1"/>
          </p:cNvSpPr>
          <p:nvPr/>
        </p:nvSpPr>
        <p:spPr bwMode="auto">
          <a:xfrm>
            <a:off x="5776913" y="14874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a:latin typeface="Brush Script MT" panose="03060802040406070304" pitchFamily="66" charset="0"/>
              </a:rPr>
              <a:t> </a:t>
            </a:r>
            <a:endParaRPr lang="fr-FR" altLang="fr-FR" sz="1800" b="1">
              <a:solidFill>
                <a:srgbClr val="FF0000"/>
              </a:solidFill>
              <a:latin typeface="Brush Script MT" panose="03060802040406070304" pitchFamily="66" charset="0"/>
            </a:endParaRPr>
          </a:p>
          <a:p>
            <a:pPr>
              <a:spcBef>
                <a:spcPct val="0"/>
              </a:spcBef>
              <a:buFontTx/>
              <a:buNone/>
            </a:pPr>
            <a:r>
              <a:rPr lang="fr-FR" altLang="fr-FR" sz="1800" b="1">
                <a:solidFill>
                  <a:srgbClr val="FF0000"/>
                </a:solidFill>
                <a:latin typeface="Brush Script MT" panose="03060802040406070304" pitchFamily="66" charset="0"/>
              </a:rPr>
              <a:t> </a:t>
            </a:r>
            <a:endParaRPr lang="fr-FR" altLang="fr-FR" sz="1800">
              <a:latin typeface="Brush Script MT" panose="03060802040406070304" pitchFamily="66" charset="0"/>
            </a:endParaRPr>
          </a:p>
        </p:txBody>
      </p:sp>
      <p:sp>
        <p:nvSpPr>
          <p:cNvPr id="9" name="Rectangle 8"/>
          <p:cNvSpPr/>
          <p:nvPr/>
        </p:nvSpPr>
        <p:spPr>
          <a:xfrm>
            <a:off x="2989263" y="5926138"/>
            <a:ext cx="4572000" cy="646112"/>
          </a:xfrm>
          <a:prstGeom prst="rect">
            <a:avLst/>
          </a:prstGeom>
        </p:spPr>
        <p:txBody>
          <a:bodyPr>
            <a:spAutoFit/>
          </a:bodyPr>
          <a:lstStyle/>
          <a:p>
            <a:pPr>
              <a:defRPr/>
            </a:pPr>
            <a:r>
              <a:rPr lang="fr-FR" b="1" dirty="0"/>
              <a:t>En France salaire moyen</a:t>
            </a:r>
          </a:p>
          <a:p>
            <a:pPr>
              <a:defRPr/>
            </a:pPr>
            <a:r>
              <a:rPr lang="fr-FR" b="1" dirty="0"/>
              <a:t> entre </a:t>
            </a:r>
            <a:r>
              <a:rPr lang="fr-FR" b="1" dirty="0">
                <a:solidFill>
                  <a:schemeClr val="accent3">
                    <a:lumMod val="50000"/>
                  </a:schemeClr>
                </a:solidFill>
              </a:rPr>
              <a:t>1500€/2000€</a:t>
            </a:r>
          </a:p>
        </p:txBody>
      </p:sp>
      <p:sp>
        <p:nvSpPr>
          <p:cNvPr id="30726" name="Rectangle 9"/>
          <p:cNvSpPr>
            <a:spLocks noChangeArrowheads="1"/>
          </p:cNvSpPr>
          <p:nvPr/>
        </p:nvSpPr>
        <p:spPr bwMode="auto">
          <a:xfrm>
            <a:off x="4140200" y="4281488"/>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b="1">
                <a:latin typeface="Brush Script MT" panose="03060802040406070304" pitchFamily="66" charset="0"/>
              </a:rPr>
              <a:t>Prix de l’eau autour de 4,81€/m3</a:t>
            </a:r>
          </a:p>
          <a:p>
            <a:pPr>
              <a:spcBef>
                <a:spcPct val="0"/>
              </a:spcBef>
              <a:buFontTx/>
              <a:buNone/>
            </a:pPr>
            <a:r>
              <a:rPr lang="fr-FR" altLang="fr-FR" sz="1800" b="1">
                <a:latin typeface="Brush Script MT" panose="03060802040406070304" pitchFamily="66" charset="0"/>
              </a:rPr>
              <a:t>0,0048 € /L</a:t>
            </a:r>
          </a:p>
        </p:txBody>
      </p:sp>
      <p:sp>
        <p:nvSpPr>
          <p:cNvPr id="30727" name="Rectangle 10"/>
          <p:cNvSpPr>
            <a:spLocks noChangeArrowheads="1"/>
          </p:cNvSpPr>
          <p:nvPr/>
        </p:nvSpPr>
        <p:spPr bwMode="auto">
          <a:xfrm>
            <a:off x="250825" y="-209550"/>
            <a:ext cx="93614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6000">
                <a:latin typeface="Brush Script MT" panose="03060802040406070304" pitchFamily="66" charset="0"/>
              </a:rPr>
              <a:t>Bol de riz: thème de l’année </a:t>
            </a:r>
            <a:br>
              <a:rPr lang="fr-FR" altLang="fr-FR" sz="6000">
                <a:latin typeface="Brush Script MT" panose="03060802040406070304" pitchFamily="66" charset="0"/>
              </a:rPr>
            </a:br>
            <a:r>
              <a:rPr lang="fr-FR" altLang="fr-FR" sz="6000">
                <a:latin typeface="Brush Script MT" panose="03060802040406070304" pitchFamily="66" charset="0"/>
              </a:rPr>
              <a:t>L’eau </a:t>
            </a:r>
          </a:p>
        </p:txBody>
      </p:sp>
      <p:pic>
        <p:nvPicPr>
          <p:cNvPr id="30728"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674688"/>
            <a:ext cx="68865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Rectangle 12"/>
          <p:cNvSpPr>
            <a:spLocks noChangeArrowheads="1"/>
          </p:cNvSpPr>
          <p:nvPr/>
        </p:nvSpPr>
        <p:spPr bwMode="auto">
          <a:xfrm>
            <a:off x="85725" y="2392363"/>
            <a:ext cx="2038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b="1">
                <a:latin typeface="Brush Script MT" panose="03060802040406070304" pitchFamily="66" charset="0"/>
              </a:rPr>
              <a:t>La corvée d’eau incombe</a:t>
            </a:r>
          </a:p>
          <a:p>
            <a:pPr>
              <a:spcBef>
                <a:spcPct val="0"/>
              </a:spcBef>
              <a:buFontTx/>
              <a:buNone/>
            </a:pPr>
            <a:r>
              <a:rPr lang="fr-FR" altLang="fr-FR" sz="1800" b="1">
                <a:latin typeface="Brush Script MT" panose="03060802040406070304" pitchFamily="66" charset="0"/>
              </a:rPr>
              <a:t> à la femme et aux enfants</a:t>
            </a:r>
          </a:p>
        </p:txBody>
      </p:sp>
      <p:sp>
        <p:nvSpPr>
          <p:cNvPr id="30730" name="Rectangle 14"/>
          <p:cNvSpPr>
            <a:spLocks noChangeArrowheads="1"/>
          </p:cNvSpPr>
          <p:nvPr/>
        </p:nvSpPr>
        <p:spPr bwMode="auto">
          <a:xfrm>
            <a:off x="4211638" y="507523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i="1">
                <a:latin typeface="Bernard MT Condensed" panose="02050806060905020404" pitchFamily="18" charset="0"/>
              </a:rPr>
              <a:t>Pendant la saison pluvieuse, nous pouvons passer deux ou trois jours sans eau même pour boire »</a:t>
            </a:r>
            <a:endParaRPr lang="fr-FR" altLang="fr-FR" sz="1800">
              <a:latin typeface="Bernard MT Condensed" panose="020508060609050204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3263" y="1098550"/>
            <a:ext cx="4381500" cy="334963"/>
          </a:xfrm>
        </p:spPr>
        <p:txBody>
          <a:bodyPr>
            <a:noAutofit/>
          </a:bodyPr>
          <a:lstStyle/>
          <a:p>
            <a:pPr>
              <a:defRPr/>
            </a:pPr>
            <a:r>
              <a:rPr lang="fr-FR" sz="4050" dirty="0" smtClean="0">
                <a:latin typeface="Brush Script MT" panose="03060802040406070304" pitchFamily="66" charset="0"/>
              </a:rPr>
              <a:t> </a:t>
            </a:r>
            <a:endParaRPr lang="fr-FR" sz="4050" dirty="0">
              <a:latin typeface="Brush Script MT" panose="03060802040406070304" pitchFamily="66" charset="0"/>
            </a:endParaRPr>
          </a:p>
        </p:txBody>
      </p:sp>
      <p:pic>
        <p:nvPicPr>
          <p:cNvPr id="31747"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40350" y="3979863"/>
            <a:ext cx="3146425" cy="2555875"/>
          </a:xfrm>
        </p:spPr>
      </p:pic>
      <p:sp>
        <p:nvSpPr>
          <p:cNvPr id="31748" name="Espace réservé du texte 3"/>
          <p:cNvSpPr>
            <a:spLocks noGrp="1"/>
          </p:cNvSpPr>
          <p:nvPr>
            <p:ph type="body" sz="half" idx="2"/>
          </p:nvPr>
        </p:nvSpPr>
        <p:spPr>
          <a:xfrm>
            <a:off x="2484438" y="2060575"/>
            <a:ext cx="3032125" cy="1744663"/>
          </a:xfrm>
        </p:spPr>
        <p:txBody>
          <a:bodyPr/>
          <a:lstStyle/>
          <a:p>
            <a:r>
              <a:rPr lang="fr-FR" altLang="fr-FR" sz="3000" smtClean="0">
                <a:latin typeface="Brush Script MT" panose="03060802040406070304" pitchFamily="66" charset="0"/>
              </a:rPr>
              <a:t>Les femmes et les enfants portent l’eau  </a:t>
            </a:r>
          </a:p>
          <a:p>
            <a:r>
              <a:rPr lang="fr-FR" altLang="fr-FR" sz="3000" smtClean="0">
                <a:latin typeface="Brush Script MT" panose="03060802040406070304" pitchFamily="66" charset="0"/>
              </a:rPr>
              <a:t>Et c’est lourd</a:t>
            </a:r>
          </a:p>
        </p:txBody>
      </p:sp>
      <p:pic>
        <p:nvPicPr>
          <p:cNvPr id="3174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1501775"/>
            <a:ext cx="2182812"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3238" y="1457325"/>
            <a:ext cx="3363912"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3954463"/>
            <a:ext cx="2300287"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2"/>
          <p:cNvSpPr>
            <a:spLocks noChangeArrowheads="1"/>
          </p:cNvSpPr>
          <p:nvPr/>
        </p:nvSpPr>
        <p:spPr bwMode="auto">
          <a:xfrm>
            <a:off x="1600200" y="-26988"/>
            <a:ext cx="7831138" cy="193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6000">
                <a:latin typeface="Brush Script MT" panose="03060802040406070304" pitchFamily="66" charset="0"/>
              </a:rPr>
              <a:t>Bol de riz: </a:t>
            </a:r>
          </a:p>
          <a:p>
            <a:pPr>
              <a:spcBef>
                <a:spcPct val="0"/>
              </a:spcBef>
              <a:buFontTx/>
              <a:buNone/>
            </a:pPr>
            <a:r>
              <a:rPr lang="fr-FR" altLang="fr-FR" sz="6000">
                <a:latin typeface="Brush Script MT" panose="03060802040406070304" pitchFamily="66" charset="0"/>
              </a:rPr>
              <a:t>thème de l’année L’eau </a:t>
            </a:r>
          </a:p>
        </p:txBody>
      </p:sp>
      <p:sp>
        <p:nvSpPr>
          <p:cNvPr id="31753" name="Rectangle 4"/>
          <p:cNvSpPr>
            <a:spLocks noChangeArrowheads="1"/>
          </p:cNvSpPr>
          <p:nvPr/>
        </p:nvSpPr>
        <p:spPr bwMode="auto">
          <a:xfrm>
            <a:off x="2560638" y="1462088"/>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fr-FR" altLang="fr-FR" sz="2800">
              <a:latin typeface="Brush Script MT" panose="03060802040406070304" pitchFamily="66" charset="0"/>
            </a:endParaRPr>
          </a:p>
        </p:txBody>
      </p:sp>
      <p:sp>
        <p:nvSpPr>
          <p:cNvPr id="31754" name="Rectangle 9"/>
          <p:cNvSpPr>
            <a:spLocks noChangeArrowheads="1"/>
          </p:cNvSpPr>
          <p:nvPr/>
        </p:nvSpPr>
        <p:spPr bwMode="auto">
          <a:xfrm>
            <a:off x="323850" y="6488113"/>
            <a:ext cx="8478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i="1">
                <a:latin typeface="Brush Script MT" panose="03060802040406070304" pitchFamily="66" charset="0"/>
              </a:rPr>
              <a:t>Pendant la saison pluvieuse, nous pouvons passer deux ou trois jours sans eau même pour boire »</a:t>
            </a:r>
            <a:endParaRPr lang="fr-FR" altLang="fr-FR" sz="1800">
              <a:latin typeface="Brush Script MT" panose="03060802040406070304" pitchFamily="6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11188" y="981075"/>
            <a:ext cx="8229600" cy="1143000"/>
          </a:xfrm>
        </p:spPr>
        <p:txBody>
          <a:bodyPr/>
          <a:lstStyle/>
          <a:p>
            <a:pPr eaLnBrk="1" hangingPunct="1"/>
            <a:r>
              <a:rPr lang="fr-FR" altLang="fr-FR" sz="4000" smtClean="0">
                <a:solidFill>
                  <a:schemeClr val="tx1"/>
                </a:solidFill>
                <a:latin typeface="Brush Script MT" panose="03060802040406070304" pitchFamily="66" charset="0"/>
              </a:rPr>
              <a:t>Le matériel Aceed-Mossi </a:t>
            </a:r>
            <a:br>
              <a:rPr lang="fr-FR" altLang="fr-FR" sz="4000" smtClean="0">
                <a:solidFill>
                  <a:schemeClr val="tx1"/>
                </a:solidFill>
                <a:latin typeface="Brush Script MT" panose="03060802040406070304" pitchFamily="66" charset="0"/>
              </a:rPr>
            </a:br>
            <a:r>
              <a:rPr lang="fr-FR" altLang="fr-FR" sz="4000" smtClean="0">
                <a:solidFill>
                  <a:schemeClr val="tx1"/>
                </a:solidFill>
                <a:latin typeface="Brush Script MT" panose="03060802040406070304" pitchFamily="66" charset="0"/>
              </a:rPr>
              <a:t>a été mis en sécurité à Kaya  </a:t>
            </a:r>
            <a:br>
              <a:rPr lang="fr-FR" altLang="fr-FR" sz="4000" smtClean="0">
                <a:solidFill>
                  <a:schemeClr val="tx1"/>
                </a:solidFill>
                <a:latin typeface="Brush Script MT" panose="03060802040406070304" pitchFamily="66" charset="0"/>
              </a:rPr>
            </a:br>
            <a:endParaRPr lang="fr-FR" altLang="fr-FR" sz="4000" smtClean="0">
              <a:solidFill>
                <a:schemeClr val="tx1"/>
              </a:solidFill>
              <a:latin typeface="Brush Script MT" panose="03060802040406070304" pitchFamily="66" charset="0"/>
            </a:endParaRPr>
          </a:p>
        </p:txBody>
      </p:sp>
      <p:pic>
        <p:nvPicPr>
          <p:cNvPr id="3277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38325"/>
            <a:ext cx="454342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63" y="1976438"/>
            <a:ext cx="2160587" cy="128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005263"/>
            <a:ext cx="2460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Imag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9563" y="3716338"/>
            <a:ext cx="1944687"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3"/>
          <p:cNvSpPr>
            <a:spLocks noChangeArrowheads="1"/>
          </p:cNvSpPr>
          <p:nvPr/>
        </p:nvSpPr>
        <p:spPr bwMode="auto">
          <a:xfrm>
            <a:off x="3575050" y="3773488"/>
            <a:ext cx="26638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a:latin typeface="Brush Script MT" panose="03060802040406070304" pitchFamily="66" charset="0"/>
              </a:rPr>
              <a:t>Tracteur charrue</a:t>
            </a:r>
          </a:p>
          <a:p>
            <a:pPr>
              <a:spcBef>
                <a:spcPct val="0"/>
              </a:spcBef>
              <a:buFontTx/>
              <a:buNone/>
            </a:pPr>
            <a:r>
              <a:rPr lang="fr-FR" altLang="fr-FR" sz="1800">
                <a:latin typeface="Brush Script MT" panose="03060802040406070304" pitchFamily="66" charset="0"/>
              </a:rPr>
              <a:t>Moto pompes</a:t>
            </a:r>
          </a:p>
          <a:p>
            <a:pPr>
              <a:spcBef>
                <a:spcPct val="0"/>
              </a:spcBef>
              <a:buFontTx/>
              <a:buNone/>
            </a:pPr>
            <a:r>
              <a:rPr lang="fr-FR" altLang="fr-FR" sz="1800">
                <a:latin typeface="Brush Script MT" panose="03060802040406070304" pitchFamily="66" charset="0"/>
              </a:rPr>
              <a:t>Panneaux solaires </a:t>
            </a:r>
          </a:p>
          <a:p>
            <a:pPr>
              <a:spcBef>
                <a:spcPct val="0"/>
              </a:spcBef>
              <a:buFontTx/>
              <a:buNone/>
            </a:pPr>
            <a:r>
              <a:rPr lang="fr-FR" altLang="fr-FR" sz="1800">
                <a:latin typeface="Brush Script MT" panose="03060802040406070304" pitchFamily="66" charset="0"/>
              </a:rPr>
              <a:t>pompes des puits</a:t>
            </a:r>
          </a:p>
          <a:p>
            <a:pPr>
              <a:spcBef>
                <a:spcPct val="0"/>
              </a:spcBef>
              <a:buFontTx/>
              <a:buNone/>
            </a:pPr>
            <a:r>
              <a:rPr lang="fr-FR" altLang="fr-FR" sz="1800">
                <a:latin typeface="Brush Script MT" panose="03060802040406070304" pitchFamily="66" charset="0"/>
              </a:rPr>
              <a:t>Ruches centrifugeuse etc</a:t>
            </a:r>
          </a:p>
          <a:p>
            <a:pPr>
              <a:spcBef>
                <a:spcPct val="0"/>
              </a:spcBef>
              <a:buFontTx/>
              <a:buNone/>
            </a:pPr>
            <a:r>
              <a:rPr lang="fr-FR" altLang="fr-FR" sz="1800">
                <a:latin typeface="Brush Script MT" panose="03060802040406070304" pitchFamily="66" charset="0"/>
              </a:rPr>
              <a:t>Le matériel qui est à Tangasgo ne représente pas de risque </a:t>
            </a:r>
          </a:p>
          <a:p>
            <a:pPr>
              <a:spcBef>
                <a:spcPct val="0"/>
              </a:spcBef>
              <a:buFontTx/>
              <a:buNone/>
            </a:pPr>
            <a:r>
              <a:rPr lang="fr-FR" altLang="fr-FR" sz="1800">
                <a:latin typeface="Brush Script MT" panose="03060802040406070304" pitchFamily="66" charset="0"/>
              </a:rPr>
              <a:t>Trop près de la ville de Kaya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684213" y="417513"/>
            <a:ext cx="8229600" cy="1143000"/>
          </a:xfrm>
        </p:spPr>
        <p:txBody>
          <a:bodyPr/>
          <a:lstStyle/>
          <a:p>
            <a:r>
              <a:rPr lang="fr-FR" altLang="fr-FR" smtClean="0">
                <a:latin typeface="Brush Script MT" panose="03060802040406070304" pitchFamily="66" charset="0"/>
              </a:rPr>
              <a:t>Gouter de Noel </a:t>
            </a:r>
            <a:br>
              <a:rPr lang="fr-FR" altLang="fr-FR" smtClean="0">
                <a:latin typeface="Brush Script MT" panose="03060802040406070304" pitchFamily="66" charset="0"/>
              </a:rPr>
            </a:br>
            <a:r>
              <a:rPr lang="fr-FR" altLang="fr-FR" smtClean="0">
                <a:latin typeface="Brush Script MT" panose="03060802040406070304" pitchFamily="66" charset="0"/>
              </a:rPr>
              <a:t> </a:t>
            </a:r>
          </a:p>
        </p:txBody>
      </p:sp>
      <p:sp>
        <p:nvSpPr>
          <p:cNvPr id="2" name="Rectangle 1"/>
          <p:cNvSpPr/>
          <p:nvPr/>
        </p:nvSpPr>
        <p:spPr>
          <a:xfrm>
            <a:off x="5662613" y="606425"/>
            <a:ext cx="3024187" cy="5910263"/>
          </a:xfrm>
          <a:prstGeom prst="rect">
            <a:avLst/>
          </a:prstGeom>
        </p:spPr>
        <p:txBody>
          <a:bodyPr>
            <a:spAutoFit/>
          </a:bodyPr>
          <a:lstStyle/>
          <a:p>
            <a:pPr algn="just">
              <a:spcAft>
                <a:spcPts val="0"/>
              </a:spcAft>
              <a:defRPr/>
            </a:pPr>
            <a:r>
              <a:rPr lang="fr-FR" b="1" i="1" dirty="0">
                <a:solidFill>
                  <a:srgbClr val="9E224E"/>
                </a:solidFill>
                <a:latin typeface="Calibri" panose="020F0502020204030204" pitchFamily="34" charset="0"/>
                <a:ea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lgn="just">
              <a:spcAft>
                <a:spcPts val="0"/>
              </a:spcAft>
              <a:defRPr/>
            </a:pPr>
            <a:r>
              <a:rPr lang="fr-FR" sz="2000" dirty="0">
                <a:ea typeface="Times New Roman" panose="02020603050405020304" pitchFamily="18" charset="0"/>
              </a:rPr>
              <a:t>Sur proposition de Yannick un parrain il a été organisé un repas avec viande et cadeau(une paire de tong) pour chaque enfant parrainé et les jeunes alphabétisés </a:t>
            </a:r>
          </a:p>
          <a:p>
            <a:pPr algn="just">
              <a:spcAft>
                <a:spcPts val="0"/>
              </a:spcAft>
              <a:defRPr/>
            </a:pPr>
            <a:r>
              <a:rPr lang="fr-FR" sz="2000" dirty="0">
                <a:ea typeface="Times New Roman" panose="02020603050405020304" pitchFamily="18" charset="0"/>
              </a:rPr>
              <a:t>Initialement prévu le 27décembre pour des raison d’organisation afin d’avoir le plus de participants possible le repas est reporté en janvier 2025 .Ce projet d’un montant de  de </a:t>
            </a:r>
            <a:r>
              <a:rPr lang="fr-FR" sz="2000" b="1" dirty="0">
                <a:solidFill>
                  <a:schemeClr val="bg1">
                    <a:lumMod val="50000"/>
                  </a:schemeClr>
                </a:solidFill>
                <a:ea typeface="Times New Roman" panose="02020603050405020304" pitchFamily="18" charset="0"/>
              </a:rPr>
              <a:t>415€ </a:t>
            </a:r>
            <a:r>
              <a:rPr lang="fr-FR" sz="2000" dirty="0">
                <a:ea typeface="Times New Roman" panose="02020603050405020304" pitchFamily="18" charset="0"/>
              </a:rPr>
              <a:t>avec aussi le concours de Marie Claire a permis à + de </a:t>
            </a:r>
            <a:r>
              <a:rPr lang="fr-FR" sz="2000" b="1" dirty="0">
                <a:solidFill>
                  <a:schemeClr val="bg1">
                    <a:lumMod val="50000"/>
                  </a:schemeClr>
                </a:solidFill>
                <a:ea typeface="Times New Roman" panose="02020603050405020304" pitchFamily="18" charset="0"/>
              </a:rPr>
              <a:t>80</a:t>
            </a:r>
            <a:r>
              <a:rPr lang="fr-FR" sz="2000" dirty="0">
                <a:ea typeface="Times New Roman" panose="02020603050405020304" pitchFamily="18" charset="0"/>
              </a:rPr>
              <a:t> jeunes de faire un vrai repas avec de la viande ,</a:t>
            </a:r>
            <a:r>
              <a:rPr lang="fr-FR" sz="2000" b="1" dirty="0">
                <a:ea typeface="Times New Roman" panose="02020603050405020304" pitchFamily="18" charset="0"/>
              </a:rPr>
              <a:t>de faire la fête </a:t>
            </a:r>
            <a:r>
              <a:rPr lang="fr-FR" sz="2000" dirty="0">
                <a:ea typeface="Times New Roman" panose="02020603050405020304" pitchFamily="18" charset="0"/>
              </a:rPr>
              <a:t>. Chaque jeune a reçu une paire tong d’une valeur de </a:t>
            </a:r>
            <a:r>
              <a:rPr lang="fr-FR" sz="2000" b="1" dirty="0">
                <a:solidFill>
                  <a:schemeClr val="bg1">
                    <a:lumMod val="50000"/>
                  </a:schemeClr>
                </a:solidFill>
                <a:ea typeface="Times New Roman" panose="02020603050405020304" pitchFamily="18" charset="0"/>
              </a:rPr>
              <a:t>1,50€</a:t>
            </a:r>
          </a:p>
          <a:p>
            <a:pPr algn="just">
              <a:spcAft>
                <a:spcPts val="0"/>
              </a:spcAft>
              <a:defRPr/>
            </a:pPr>
            <a:r>
              <a:rPr lang="fr-FR" sz="2000" dirty="0">
                <a:ea typeface="Times New Roman" panose="02020603050405020304" pitchFamily="18" charset="0"/>
              </a:rPr>
              <a:t> </a:t>
            </a:r>
          </a:p>
        </p:txBody>
      </p:sp>
      <p:pic>
        <p:nvPicPr>
          <p:cNvPr id="33796" name="Image 4" descr="J:\IMG_20250111_090844_1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4652963"/>
            <a:ext cx="2816225"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Image 6" descr="J:\IMG_20250111_123415_3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4221163"/>
            <a:ext cx="280193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952500"/>
            <a:ext cx="41179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611188" y="1484313"/>
            <a:ext cx="8229600" cy="4525962"/>
          </a:xfrm>
        </p:spPr>
        <p:txBody>
          <a:bodyPr/>
          <a:lstStyle/>
          <a:p>
            <a:pPr eaLnBrk="1" hangingPunct="1">
              <a:lnSpc>
                <a:spcPct val="80000"/>
              </a:lnSpc>
              <a:buFontTx/>
              <a:buNone/>
            </a:pPr>
            <a:r>
              <a:rPr lang="fr-FR" altLang="fr-FR" sz="2400" b="1" smtClean="0"/>
              <a:t>                  </a:t>
            </a:r>
            <a:r>
              <a:rPr lang="fr-FR" altLang="fr-FR" sz="3600" b="1" smtClean="0">
                <a:latin typeface="Brush Script MT" panose="03060802040406070304" pitchFamily="66" charset="0"/>
              </a:rPr>
              <a:t>Plusieurs milliers de femmes </a:t>
            </a:r>
          </a:p>
          <a:p>
            <a:pPr eaLnBrk="1" hangingPunct="1">
              <a:lnSpc>
                <a:spcPct val="80000"/>
              </a:lnSpc>
              <a:buFontTx/>
              <a:buNone/>
            </a:pPr>
            <a:r>
              <a:rPr lang="fr-FR" altLang="fr-FR" sz="3600" b="1" smtClean="0">
                <a:latin typeface="Brush Script MT" panose="03060802040406070304" pitchFamily="66" charset="0"/>
              </a:rPr>
              <a:t>            et d’enfants soutenus par </a:t>
            </a:r>
          </a:p>
          <a:p>
            <a:pPr eaLnBrk="1" hangingPunct="1">
              <a:lnSpc>
                <a:spcPct val="80000"/>
              </a:lnSpc>
              <a:buFontTx/>
              <a:buNone/>
            </a:pPr>
            <a:r>
              <a:rPr lang="fr-FR" altLang="fr-FR" sz="4800" b="1" smtClean="0">
                <a:latin typeface="Brush Script MT" panose="03060802040406070304" pitchFamily="66" charset="0"/>
              </a:rPr>
              <a:t>              </a:t>
            </a:r>
            <a:r>
              <a:rPr lang="fr-FR" altLang="fr-FR" sz="4800" b="1" smtClean="0">
                <a:solidFill>
                  <a:srgbClr val="CC3399"/>
                </a:solidFill>
                <a:latin typeface="Brush Script MT" panose="03060802040406070304" pitchFamily="66" charset="0"/>
              </a:rPr>
              <a:t>Aceed-Mossi </a:t>
            </a:r>
          </a:p>
          <a:p>
            <a:pPr eaLnBrk="1" hangingPunct="1">
              <a:lnSpc>
                <a:spcPct val="80000"/>
              </a:lnSpc>
              <a:buFontTx/>
              <a:buNone/>
            </a:pPr>
            <a:endParaRPr lang="fr-FR" altLang="fr-FR" sz="3600" b="1" smtClean="0">
              <a:latin typeface="Brush Script MT" panose="03060802040406070304" pitchFamily="66" charset="0"/>
            </a:endParaRPr>
          </a:p>
          <a:p>
            <a:pPr eaLnBrk="1" hangingPunct="1">
              <a:lnSpc>
                <a:spcPct val="80000"/>
              </a:lnSpc>
              <a:buFontTx/>
              <a:buNone/>
            </a:pPr>
            <a:endParaRPr lang="fr-FR" altLang="fr-FR" sz="3600" b="1" smtClean="0">
              <a:latin typeface="Brush Script MT" panose="03060802040406070304" pitchFamily="66" charset="0"/>
            </a:endParaRPr>
          </a:p>
          <a:p>
            <a:pPr eaLnBrk="1" hangingPunct="1">
              <a:lnSpc>
                <a:spcPct val="80000"/>
              </a:lnSpc>
              <a:buFontTx/>
              <a:buNone/>
            </a:pPr>
            <a:endParaRPr lang="fr-FR" altLang="fr-FR" sz="2400" b="1" smtClean="0"/>
          </a:p>
          <a:p>
            <a:pPr eaLnBrk="1" hangingPunct="1">
              <a:lnSpc>
                <a:spcPct val="80000"/>
              </a:lnSpc>
              <a:buFontTx/>
              <a:buNone/>
            </a:pPr>
            <a:endParaRPr lang="fr-FR" altLang="fr-FR" sz="2400" b="1" smtClean="0"/>
          </a:p>
          <a:p>
            <a:pPr eaLnBrk="1" hangingPunct="1">
              <a:lnSpc>
                <a:spcPct val="80000"/>
              </a:lnSpc>
              <a:buFontTx/>
              <a:buNone/>
            </a:pPr>
            <a:endParaRPr lang="fr-FR" altLang="fr-FR" sz="2400" b="1" smtClean="0"/>
          </a:p>
          <a:p>
            <a:pPr eaLnBrk="1" hangingPunct="1">
              <a:lnSpc>
                <a:spcPct val="80000"/>
              </a:lnSpc>
              <a:buFontTx/>
              <a:buNone/>
            </a:pPr>
            <a:r>
              <a:rPr lang="fr-FR" altLang="fr-FR" sz="2400" b="1" smtClean="0"/>
              <a:t>                 </a:t>
            </a:r>
          </a:p>
        </p:txBody>
      </p:sp>
      <p:pic>
        <p:nvPicPr>
          <p:cNvPr id="6147" name="Picture 4" descr="marque p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00213"/>
            <a:ext cx="15430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5"/>
          <p:cNvSpPr>
            <a:spLocks noGrp="1" noChangeArrowheads="1"/>
          </p:cNvSpPr>
          <p:nvPr>
            <p:ph type="title"/>
          </p:nvPr>
        </p:nvSpPr>
        <p:spPr>
          <a:xfrm>
            <a:off x="468313" y="260350"/>
            <a:ext cx="8291512" cy="1143000"/>
          </a:xfrm>
        </p:spPr>
        <p:txBody>
          <a:bodyPr/>
          <a:lstStyle/>
          <a:p>
            <a:pPr eaLnBrk="1" hangingPunct="1"/>
            <a:r>
              <a:rPr lang="fr-FR" altLang="fr-FR" sz="4800" b="1" smtClean="0">
                <a:latin typeface="Brush Script MT" panose="03060802040406070304" pitchFamily="66" charset="0"/>
              </a:rPr>
              <a:t>Les </a:t>
            </a:r>
            <a:r>
              <a:rPr lang="fr-FR" altLang="fr-FR" sz="4800" b="1" smtClean="0">
                <a:solidFill>
                  <a:srgbClr val="CC3399"/>
                </a:solidFill>
                <a:latin typeface="Brush Script MT" panose="03060802040406070304" pitchFamily="66" charset="0"/>
              </a:rPr>
              <a:t>femmes</a:t>
            </a:r>
            <a:r>
              <a:rPr lang="fr-FR" altLang="fr-FR" sz="4800" b="1" smtClean="0">
                <a:latin typeface="Brush Script MT" panose="03060802040406070304" pitchFamily="66" charset="0"/>
              </a:rPr>
              <a:t> au cœur des actions</a:t>
            </a:r>
            <a:r>
              <a:rPr lang="fr-FR" altLang="fr-FR" sz="3600" b="1" smtClean="0"/>
              <a:t> </a:t>
            </a:r>
            <a:r>
              <a:rPr lang="fr-FR" altLang="fr-FR" sz="4000" smtClean="0"/>
              <a:t> </a:t>
            </a:r>
            <a:r>
              <a:rPr lang="fr-FR" altLang="fr-FR" sz="3600" b="1" smtClean="0"/>
              <a:t> </a:t>
            </a:r>
          </a:p>
        </p:txBody>
      </p:sp>
      <p:pic>
        <p:nvPicPr>
          <p:cNvPr id="61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357563"/>
            <a:ext cx="3529012"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Rectangle 7"/>
          <p:cNvSpPr>
            <a:spLocks noChangeArrowheads="1"/>
          </p:cNvSpPr>
          <p:nvPr/>
        </p:nvSpPr>
        <p:spPr bwMode="auto">
          <a:xfrm>
            <a:off x="2268538" y="5734050"/>
            <a:ext cx="457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800" b="1"/>
              <a:t>       </a:t>
            </a:r>
            <a:r>
              <a:rPr lang="fr-FR" altLang="fr-FR" sz="2400" b="1">
                <a:latin typeface="Brush Script MT" panose="03060802040406070304" pitchFamily="66" charset="0"/>
              </a:rPr>
              <a:t>Une belle réussite qui fait la</a:t>
            </a:r>
          </a:p>
          <a:p>
            <a:pPr eaLnBrk="1" hangingPunct="1">
              <a:spcBef>
                <a:spcPct val="0"/>
              </a:spcBef>
              <a:buFontTx/>
              <a:buNone/>
            </a:pPr>
            <a:r>
              <a:rPr lang="fr-FR" altLang="fr-FR" sz="2400" b="1">
                <a:latin typeface="Brush Script MT" panose="03060802040406070304" pitchFamily="66" charset="0"/>
              </a:rPr>
              <a:t>         fierté de tous les acteurs</a:t>
            </a:r>
          </a:p>
        </p:txBody>
      </p:sp>
      <p:pic>
        <p:nvPicPr>
          <p:cNvPr id="6151" name="Picture 8" descr="Cap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22288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0" descr="oSE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3860800"/>
            <a:ext cx="19716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p:txBody>
          <a:bodyPr/>
          <a:lstStyle/>
          <a:p>
            <a:r>
              <a:rPr lang="fr-FR" altLang="fr-FR" smtClean="0">
                <a:latin typeface="Brush Script MT" panose="03060802040406070304" pitchFamily="66" charset="0"/>
              </a:rPr>
              <a:t>Projets 2026</a:t>
            </a:r>
          </a:p>
        </p:txBody>
      </p:sp>
      <p:graphicFrame>
        <p:nvGraphicFramePr>
          <p:cNvPr id="3" name="Tableau 2"/>
          <p:cNvGraphicFramePr>
            <a:graphicFrameLocks noGrp="1"/>
          </p:cNvGraphicFramePr>
          <p:nvPr/>
        </p:nvGraphicFramePr>
        <p:xfrm>
          <a:off x="2700338" y="3789363"/>
          <a:ext cx="4432300" cy="2373312"/>
        </p:xfrm>
        <a:graphic>
          <a:graphicData uri="http://schemas.openxmlformats.org/drawingml/2006/table">
            <a:tbl>
              <a:tblPr firstRow="1" firstCol="1" bandRow="1">
                <a:tableStyleId>{5C22544A-7EE6-4342-B048-85BDC9FD1C3A}</a:tableStyleId>
              </a:tblPr>
              <a:tblGrid>
                <a:gridCol w="3606800">
                  <a:extLst>
                    <a:ext uri="{9D8B030D-6E8A-4147-A177-3AD203B41FA5}">
                      <a16:colId xmlns:a16="http://schemas.microsoft.com/office/drawing/2014/main" val="3858073594"/>
                    </a:ext>
                  </a:extLst>
                </a:gridCol>
                <a:gridCol w="825500">
                  <a:extLst>
                    <a:ext uri="{9D8B030D-6E8A-4147-A177-3AD203B41FA5}">
                      <a16:colId xmlns:a16="http://schemas.microsoft.com/office/drawing/2014/main" val="357085233"/>
                    </a:ext>
                  </a:extLst>
                </a:gridCol>
              </a:tblGrid>
              <a:tr h="161901">
                <a:tc>
                  <a:txBody>
                    <a:bodyPr/>
                    <a:lstStyle/>
                    <a:p>
                      <a:pPr>
                        <a:spcAft>
                          <a:spcPts val="0"/>
                        </a:spcAft>
                      </a:pPr>
                      <a:r>
                        <a:rPr lang="fr-FR" sz="1000" dirty="0">
                          <a:solidFill>
                            <a:schemeClr val="tx1"/>
                          </a:solidFill>
                          <a:effectLst/>
                        </a:rPr>
                        <a:t> </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fr-FR" sz="1000">
                          <a:solidFill>
                            <a:schemeClr val="tx1"/>
                          </a:solidFill>
                          <a:effectLst/>
                        </a:rPr>
                        <a:t> </a:t>
                      </a:r>
                      <a:endParaRPr lang="fr-FR" sz="120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793243161"/>
                  </a:ext>
                </a:extLst>
              </a:tr>
              <a:tr h="161901">
                <a:tc>
                  <a:txBody>
                    <a:bodyPr/>
                    <a:lstStyle/>
                    <a:p>
                      <a:pPr>
                        <a:spcAft>
                          <a:spcPts val="0"/>
                        </a:spcAft>
                      </a:pPr>
                      <a:r>
                        <a:rPr lang="fr-FR" sz="1000" dirty="0">
                          <a:solidFill>
                            <a:schemeClr val="tx1"/>
                          </a:solidFill>
                          <a:effectLst/>
                        </a:rPr>
                        <a:t>A</a:t>
                      </a:r>
                      <a:r>
                        <a:rPr lang="fr-FR" sz="1000" dirty="0" smtClean="0">
                          <a:solidFill>
                            <a:schemeClr val="tx1"/>
                          </a:solidFill>
                          <a:effectLst/>
                        </a:rPr>
                        <a:t>lphabétisation </a:t>
                      </a:r>
                      <a:r>
                        <a:rPr lang="fr-FR" sz="1000" dirty="0">
                          <a:solidFill>
                            <a:schemeClr val="tx1"/>
                          </a:solidFill>
                          <a:effectLst/>
                        </a:rPr>
                        <a:t>80 jeunes</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fr-FR" sz="1000" b="1" dirty="0">
                          <a:solidFill>
                            <a:schemeClr val="tx1"/>
                          </a:solidFill>
                          <a:effectLst/>
                        </a:rPr>
                        <a:t>7 198</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4104728875"/>
                  </a:ext>
                </a:extLst>
              </a:tr>
              <a:tr h="161901">
                <a:tc>
                  <a:txBody>
                    <a:bodyPr/>
                    <a:lstStyle/>
                    <a:p>
                      <a:pPr>
                        <a:spcAft>
                          <a:spcPts val="0"/>
                        </a:spcAft>
                      </a:pPr>
                      <a:r>
                        <a:rPr lang="fr-FR" sz="1000" dirty="0">
                          <a:solidFill>
                            <a:schemeClr val="tx1"/>
                          </a:solidFill>
                          <a:effectLst/>
                        </a:rPr>
                        <a:t> </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fr-FR" sz="1000" b="1" dirty="0">
                          <a:solidFill>
                            <a:schemeClr val="tx1"/>
                          </a:solidFill>
                          <a:effectLst/>
                        </a:rPr>
                        <a:t> </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2525542233"/>
                  </a:ext>
                </a:extLst>
              </a:tr>
              <a:tr h="182880">
                <a:tc>
                  <a:txBody>
                    <a:bodyPr/>
                    <a:lstStyle/>
                    <a:p>
                      <a:pPr>
                        <a:spcAft>
                          <a:spcPts val="0"/>
                        </a:spcAft>
                      </a:pP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fr-FR" sz="1000" b="1" dirty="0" smtClean="0">
                          <a:solidFill>
                            <a:schemeClr val="tx1"/>
                          </a:solidFill>
                          <a:effectLst/>
                        </a:rPr>
                        <a:t> </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150536858"/>
                  </a:ext>
                </a:extLst>
              </a:tr>
              <a:tr h="171425">
                <a:tc>
                  <a:txBody>
                    <a:bodyPr/>
                    <a:lstStyle/>
                    <a:p>
                      <a:pPr>
                        <a:spcAft>
                          <a:spcPts val="0"/>
                        </a:spcAft>
                      </a:pPr>
                      <a:r>
                        <a:rPr lang="fr-FR" sz="1000" dirty="0">
                          <a:solidFill>
                            <a:schemeClr val="tx1"/>
                          </a:solidFill>
                          <a:effectLst/>
                        </a:rPr>
                        <a:t>F</a:t>
                      </a:r>
                      <a:r>
                        <a:rPr lang="fr-FR" sz="1000" dirty="0" smtClean="0">
                          <a:solidFill>
                            <a:schemeClr val="tx1"/>
                          </a:solidFill>
                          <a:effectLst/>
                        </a:rPr>
                        <a:t>ormation </a:t>
                      </a:r>
                      <a:r>
                        <a:rPr lang="fr-FR" sz="1000" dirty="0">
                          <a:solidFill>
                            <a:schemeClr val="tx1"/>
                          </a:solidFill>
                          <a:effectLst/>
                        </a:rPr>
                        <a:t>et fabrication pate et tourteau arachide</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fr-FR" sz="1000" b="1" dirty="0">
                          <a:solidFill>
                            <a:schemeClr val="tx1"/>
                          </a:solidFill>
                          <a:effectLst/>
                        </a:rPr>
                        <a:t>3 315</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374227798"/>
                  </a:ext>
                </a:extLst>
              </a:tr>
              <a:tr h="171425">
                <a:tc>
                  <a:txBody>
                    <a:bodyPr/>
                    <a:lstStyle/>
                    <a:p>
                      <a:pPr>
                        <a:spcAft>
                          <a:spcPts val="0"/>
                        </a:spcAft>
                      </a:pPr>
                      <a:r>
                        <a:rPr lang="fr-FR" sz="1000" dirty="0">
                          <a:solidFill>
                            <a:schemeClr val="tx1"/>
                          </a:solidFill>
                          <a:effectLst/>
                        </a:rPr>
                        <a:t>Production </a:t>
                      </a:r>
                      <a:r>
                        <a:rPr lang="fr-FR" sz="1000" dirty="0" err="1">
                          <a:solidFill>
                            <a:schemeClr val="tx1"/>
                          </a:solidFill>
                          <a:effectLst/>
                        </a:rPr>
                        <a:t>sumbala</a:t>
                      </a:r>
                      <a:r>
                        <a:rPr lang="fr-FR" sz="1000" dirty="0">
                          <a:solidFill>
                            <a:schemeClr val="tx1"/>
                          </a:solidFill>
                          <a:effectLst/>
                        </a:rPr>
                        <a:t>   </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fr-FR" sz="1000" b="1" dirty="0">
                          <a:solidFill>
                            <a:schemeClr val="tx1"/>
                          </a:solidFill>
                          <a:effectLst/>
                        </a:rPr>
                        <a:t>3 589</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2950021710"/>
                  </a:ext>
                </a:extLst>
              </a:tr>
              <a:tr h="171425">
                <a:tc>
                  <a:txBody>
                    <a:bodyPr/>
                    <a:lstStyle/>
                    <a:p>
                      <a:pPr>
                        <a:spcAft>
                          <a:spcPts val="0"/>
                        </a:spcAft>
                      </a:pPr>
                      <a:r>
                        <a:rPr lang="fr-FR" sz="1000" dirty="0">
                          <a:solidFill>
                            <a:schemeClr val="tx1"/>
                          </a:solidFill>
                          <a:effectLst/>
                        </a:rPr>
                        <a:t>Production vente savon liquide </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fr-FR" sz="1000" b="1" dirty="0">
                          <a:solidFill>
                            <a:schemeClr val="tx1"/>
                          </a:solidFill>
                          <a:effectLst/>
                        </a:rPr>
                        <a:t>2 793</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2120670662"/>
                  </a:ext>
                </a:extLst>
              </a:tr>
              <a:tr h="171425">
                <a:tc>
                  <a:txBody>
                    <a:bodyPr/>
                    <a:lstStyle/>
                    <a:p>
                      <a:pPr>
                        <a:spcAft>
                          <a:spcPts val="0"/>
                        </a:spcAft>
                      </a:pPr>
                      <a:r>
                        <a:rPr lang="fr-FR" sz="1000" dirty="0">
                          <a:solidFill>
                            <a:schemeClr val="tx1"/>
                          </a:solidFill>
                          <a:effectLst/>
                        </a:rPr>
                        <a:t>Production pagne   </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fr-FR" sz="1000" b="1" dirty="0">
                          <a:solidFill>
                            <a:schemeClr val="tx1"/>
                          </a:solidFill>
                          <a:effectLst/>
                        </a:rPr>
                        <a:t>4 554</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774345584"/>
                  </a:ext>
                </a:extLst>
              </a:tr>
              <a:tr h="171425">
                <a:tc>
                  <a:txBody>
                    <a:bodyPr/>
                    <a:lstStyle/>
                    <a:p>
                      <a:pPr>
                        <a:spcAft>
                          <a:spcPts val="0"/>
                        </a:spcAft>
                      </a:pPr>
                      <a:r>
                        <a:rPr lang="fr-FR" sz="1000" dirty="0" smtClean="0">
                          <a:solidFill>
                            <a:schemeClr val="tx1"/>
                          </a:solidFill>
                          <a:effectLst/>
                        </a:rPr>
                        <a:t> AGR</a:t>
                      </a:r>
                      <a:r>
                        <a:rPr lang="fr-FR" sz="1000" baseline="0" dirty="0" smtClean="0">
                          <a:solidFill>
                            <a:schemeClr val="tx1"/>
                          </a:solidFill>
                          <a:effectLst/>
                        </a:rPr>
                        <a:t> dans 8 écoles </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fr-FR" sz="1000" b="1" dirty="0" smtClean="0">
                          <a:solidFill>
                            <a:schemeClr val="tx1"/>
                          </a:solidFill>
                          <a:effectLst/>
                        </a:rPr>
                        <a:t>6281 </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174515344"/>
                  </a:ext>
                </a:extLst>
              </a:tr>
              <a:tr h="171425">
                <a:tc>
                  <a:txBody>
                    <a:bodyPr/>
                    <a:lstStyle/>
                    <a:p>
                      <a:pPr>
                        <a:spcAft>
                          <a:spcPts val="0"/>
                        </a:spcAft>
                      </a:pPr>
                      <a:r>
                        <a:rPr lang="fr-FR" sz="1000" dirty="0">
                          <a:solidFill>
                            <a:schemeClr val="tx1"/>
                          </a:solidFill>
                          <a:effectLst/>
                        </a:rPr>
                        <a:t> </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fr-FR" sz="1000" b="1" dirty="0">
                          <a:solidFill>
                            <a:schemeClr val="tx1"/>
                          </a:solidFill>
                          <a:effectLst/>
                        </a:rPr>
                        <a:t> </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343231808"/>
                  </a:ext>
                </a:extLst>
              </a:tr>
              <a:tr h="171425">
                <a:tc>
                  <a:txBody>
                    <a:bodyPr/>
                    <a:lstStyle/>
                    <a:p>
                      <a:pPr>
                        <a:spcAft>
                          <a:spcPts val="0"/>
                        </a:spcAft>
                      </a:pPr>
                      <a:r>
                        <a:rPr lang="fr-FR" sz="1000" dirty="0">
                          <a:solidFill>
                            <a:schemeClr val="tx1"/>
                          </a:solidFill>
                          <a:effectLst/>
                        </a:rPr>
                        <a:t>Maintenance panneaux solaires</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fr-FR" sz="1000" b="1" dirty="0">
                          <a:solidFill>
                            <a:schemeClr val="tx1"/>
                          </a:solidFill>
                          <a:effectLst/>
                        </a:rPr>
                        <a:t>618</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3963180146"/>
                  </a:ext>
                </a:extLst>
              </a:tr>
              <a:tr h="171425">
                <a:tc>
                  <a:txBody>
                    <a:bodyPr/>
                    <a:lstStyle/>
                    <a:p>
                      <a:pPr>
                        <a:spcAft>
                          <a:spcPts val="0"/>
                        </a:spcAft>
                      </a:pPr>
                      <a:r>
                        <a:rPr lang="fr-FR" sz="1000" dirty="0">
                          <a:solidFill>
                            <a:schemeClr val="tx1"/>
                          </a:solidFill>
                          <a:effectLst/>
                        </a:rPr>
                        <a:t> </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fr-FR" sz="1000" b="1" dirty="0">
                          <a:solidFill>
                            <a:schemeClr val="tx1"/>
                          </a:solidFill>
                          <a:effectLst/>
                        </a:rPr>
                        <a:t> </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3542538724"/>
                  </a:ext>
                </a:extLst>
              </a:tr>
              <a:tr h="171425">
                <a:tc>
                  <a:txBody>
                    <a:bodyPr/>
                    <a:lstStyle/>
                    <a:p>
                      <a:pPr>
                        <a:spcAft>
                          <a:spcPts val="0"/>
                        </a:spcAft>
                      </a:pPr>
                      <a:r>
                        <a:rPr lang="fr-FR" sz="1000" dirty="0">
                          <a:solidFill>
                            <a:schemeClr val="tx1"/>
                          </a:solidFill>
                          <a:effectLst/>
                        </a:rPr>
                        <a:t> </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fr-FR" sz="1000" b="1" dirty="0">
                          <a:solidFill>
                            <a:schemeClr val="tx1"/>
                          </a:solidFill>
                          <a:effectLst/>
                        </a:rPr>
                        <a:t> </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43157321"/>
                  </a:ext>
                </a:extLst>
              </a:tr>
              <a:tr h="161901">
                <a:tc>
                  <a:txBody>
                    <a:bodyPr/>
                    <a:lstStyle/>
                    <a:p>
                      <a:pPr>
                        <a:spcAft>
                          <a:spcPts val="0"/>
                        </a:spcAft>
                      </a:pPr>
                      <a:r>
                        <a:rPr lang="fr-FR" sz="1000" dirty="0">
                          <a:solidFill>
                            <a:schemeClr val="tx1"/>
                          </a:solidFill>
                          <a:effectLst/>
                        </a:rPr>
                        <a:t>Parrainage </a:t>
                      </a:r>
                      <a:r>
                        <a:rPr lang="fr-FR" sz="1000" dirty="0" smtClean="0">
                          <a:solidFill>
                            <a:schemeClr val="tx1"/>
                          </a:solidFill>
                          <a:effectLst/>
                        </a:rPr>
                        <a:t>2025-2026</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r">
                        <a:spcAft>
                          <a:spcPts val="0"/>
                        </a:spcAft>
                      </a:pPr>
                      <a:r>
                        <a:rPr lang="fr-FR" sz="1000" b="1" dirty="0" smtClean="0">
                          <a:solidFill>
                            <a:schemeClr val="tx1"/>
                          </a:solidFill>
                          <a:effectLst/>
                        </a:rPr>
                        <a:t>5955</a:t>
                      </a:r>
                      <a:endParaRPr lang="fr-FR" sz="12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2519449485"/>
                  </a:ext>
                </a:extLst>
              </a:tr>
            </a:tbl>
          </a:graphicData>
        </a:graphic>
      </p:graphicFrame>
      <p:sp>
        <p:nvSpPr>
          <p:cNvPr id="34866" name="Rectangle 1"/>
          <p:cNvSpPr>
            <a:spLocks noChangeArrowheads="1"/>
          </p:cNvSpPr>
          <p:nvPr/>
        </p:nvSpPr>
        <p:spPr bwMode="auto">
          <a:xfrm>
            <a:off x="165100" y="1465263"/>
            <a:ext cx="887095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000">
                <a:latin typeface="Brush Script MT" panose="03060802040406070304" pitchFamily="66" charset="0"/>
                <a:cs typeface="Times New Roman" panose="02020603050405020304" pitchFamily="18" charset="0"/>
              </a:rPr>
              <a:t>Vous l’avez compris nous sommes obligés depuis maintenant 5 ans de réduire les actions pour plusieurs raisons :</a:t>
            </a:r>
            <a:endParaRPr lang="fr-FR" altLang="fr-FR" sz="2000">
              <a:latin typeface="Brush Script MT" panose="03060802040406070304" pitchFamily="66" charset="0"/>
            </a:endParaRPr>
          </a:p>
          <a:p>
            <a:pPr>
              <a:spcBef>
                <a:spcPct val="0"/>
              </a:spcBef>
              <a:buFontTx/>
              <a:buNone/>
            </a:pPr>
            <a:r>
              <a:rPr lang="fr-FR" altLang="fr-FR" sz="2000">
                <a:latin typeface="Brush Script MT" panose="03060802040406070304" pitchFamily="66" charset="0"/>
                <a:cs typeface="Times New Roman" panose="02020603050405020304" pitchFamily="18" charset="0"/>
              </a:rPr>
              <a:t> L’insécurité en brousse. De ce fait nous restons concentrés à Kaya où les besoins sont plus que jamais criants</a:t>
            </a:r>
            <a:endParaRPr lang="fr-FR" altLang="fr-FR" sz="2000">
              <a:latin typeface="Brush Script MT" panose="03060802040406070304" pitchFamily="66" charset="0"/>
            </a:endParaRPr>
          </a:p>
          <a:p>
            <a:pPr>
              <a:spcBef>
                <a:spcPct val="0"/>
              </a:spcBef>
              <a:buFontTx/>
              <a:buNone/>
            </a:pPr>
            <a:r>
              <a:rPr lang="fr-FR" altLang="fr-FR" sz="2000">
                <a:latin typeface="Brush Script MT" panose="03060802040406070304" pitchFamily="66" charset="0"/>
                <a:cs typeface="Times New Roman" panose="02020603050405020304" pitchFamily="18" charset="0"/>
              </a:rPr>
              <a:t>La disparition de Mr Cousin qui nous soutenait financièrement de façon conséquente </a:t>
            </a:r>
            <a:endParaRPr lang="fr-FR" altLang="fr-FR" sz="2000">
              <a:latin typeface="Brush Script MT" panose="03060802040406070304" pitchFamily="66" charset="0"/>
            </a:endParaRPr>
          </a:p>
          <a:p>
            <a:pPr>
              <a:spcBef>
                <a:spcPct val="0"/>
              </a:spcBef>
              <a:buFontTx/>
              <a:buNone/>
            </a:pPr>
            <a:r>
              <a:rPr lang="fr-FR" altLang="fr-FR" sz="2000">
                <a:latin typeface="Brush Script MT" panose="03060802040406070304" pitchFamily="66" charset="0"/>
                <a:cs typeface="Times New Roman" panose="02020603050405020304" pitchFamily="18" charset="0"/>
              </a:rPr>
              <a:t>Les fondations qui sont frileuses lorsqu’on projete une action dans un pays fragilisé politiquement </a:t>
            </a:r>
            <a:endParaRPr lang="fr-FR" altLang="fr-FR" sz="2000">
              <a:latin typeface="Brush Script MT" panose="03060802040406070304" pitchFamily="66" charset="0"/>
            </a:endParaRPr>
          </a:p>
          <a:p>
            <a:pPr>
              <a:spcBef>
                <a:spcPct val="0"/>
              </a:spcBef>
              <a:buFontTx/>
              <a:buNone/>
            </a:pPr>
            <a:r>
              <a:rPr lang="fr-FR" altLang="fr-FR" sz="2000">
                <a:latin typeface="Brush Script MT" panose="03060802040406070304" pitchFamily="66" charset="0"/>
                <a:cs typeface="Times New Roman" panose="02020603050405020304" pitchFamily="18" charset="0"/>
              </a:rPr>
              <a:t>Nous avons retenu les projets suivant </a:t>
            </a:r>
            <a:endParaRPr lang="fr-FR" altLang="fr-FR" sz="2000">
              <a:latin typeface="Brush Script MT" panose="03060802040406070304" pitchFamily="66" charset="0"/>
            </a:endParaRPr>
          </a:p>
          <a:p>
            <a:pPr>
              <a:spcBef>
                <a:spcPct val="0"/>
              </a:spcBef>
              <a:buFontTx/>
              <a:buNone/>
            </a:pPr>
            <a:endParaRPr lang="fr-FR" altLang="fr-FR" sz="1800">
              <a:latin typeface="Brush Script MT" panose="03060802040406070304" pitchFamily="66"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9750" y="549275"/>
            <a:ext cx="8229600" cy="1143000"/>
          </a:xfrm>
        </p:spPr>
        <p:txBody>
          <a:bodyPr/>
          <a:lstStyle/>
          <a:p>
            <a:pPr eaLnBrk="1" hangingPunct="1"/>
            <a:r>
              <a:rPr lang="fr-FR" altLang="fr-FR" sz="6000" smtClean="0">
                <a:solidFill>
                  <a:srgbClr val="CC3399"/>
                </a:solidFill>
                <a:latin typeface="Brush Script MT" panose="03060802040406070304" pitchFamily="66" charset="0"/>
              </a:rPr>
              <a:t>Aidez-nous à poursuivre</a:t>
            </a:r>
            <a:r>
              <a:rPr lang="fr-FR" altLang="fr-FR" sz="4000" smtClean="0">
                <a:solidFill>
                  <a:srgbClr val="FF0066"/>
                </a:solidFill>
              </a:rPr>
              <a:t/>
            </a:r>
            <a:br>
              <a:rPr lang="fr-FR" altLang="fr-FR" sz="4000" smtClean="0">
                <a:solidFill>
                  <a:srgbClr val="FF0066"/>
                </a:solidFill>
              </a:rPr>
            </a:br>
            <a:r>
              <a:rPr lang="fr-FR" altLang="fr-FR" sz="4000" smtClean="0"/>
              <a:t> </a:t>
            </a:r>
            <a:r>
              <a:rPr lang="fr-FR" altLang="fr-FR" sz="6000" smtClean="0">
                <a:latin typeface="Brush Script MT" panose="03060802040406070304" pitchFamily="66" charset="0"/>
              </a:rPr>
              <a:t>Le développement de l’Aceed</a:t>
            </a:r>
            <a:r>
              <a:rPr lang="fr-FR" altLang="fr-FR" sz="4000" smtClean="0"/>
              <a:t>  </a:t>
            </a:r>
            <a:r>
              <a:rPr lang="fr-FR" altLang="fr-FR" sz="4000" smtClean="0">
                <a:latin typeface="Brush Script MT" panose="03060802040406070304" pitchFamily="66" charset="0"/>
              </a:rPr>
              <a:t>auprès des femmes de Kaya</a:t>
            </a:r>
            <a:r>
              <a:rPr lang="fr-FR" altLang="fr-FR" sz="4000" smtClean="0"/>
              <a:t>         </a:t>
            </a:r>
          </a:p>
        </p:txBody>
      </p:sp>
      <p:sp>
        <p:nvSpPr>
          <p:cNvPr id="35843" name="Rectangle 17"/>
          <p:cNvSpPr>
            <a:spLocks noChangeArrowheads="1"/>
          </p:cNvSpPr>
          <p:nvPr/>
        </p:nvSpPr>
        <p:spPr bwMode="auto">
          <a:xfrm>
            <a:off x="468313" y="2308225"/>
            <a:ext cx="8353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800" b="1"/>
              <a:t> </a:t>
            </a:r>
          </a:p>
        </p:txBody>
      </p:sp>
      <p:pic>
        <p:nvPicPr>
          <p:cNvPr id="35844"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420938"/>
            <a:ext cx="5111750"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Rectangle 23"/>
          <p:cNvSpPr>
            <a:spLocks noChangeArrowheads="1"/>
          </p:cNvSpPr>
          <p:nvPr/>
        </p:nvSpPr>
        <p:spPr bwMode="auto">
          <a:xfrm>
            <a:off x="5867400" y="2570163"/>
            <a:ext cx="33401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solidFill>
                  <a:srgbClr val="CC3399"/>
                </a:solidFill>
                <a:latin typeface="Brush Script MT" panose="03060802040406070304" pitchFamily="66" charset="0"/>
              </a:rPr>
              <a:t>Vous pouvez faire un don </a:t>
            </a:r>
          </a:p>
          <a:p>
            <a:pPr eaLnBrk="1" hangingPunct="1">
              <a:spcBef>
                <a:spcPct val="0"/>
              </a:spcBef>
              <a:buFontTx/>
              <a:buNone/>
            </a:pPr>
            <a:r>
              <a:rPr lang="fr-FR" altLang="fr-FR" sz="2400">
                <a:solidFill>
                  <a:srgbClr val="CC3399"/>
                </a:solidFill>
                <a:latin typeface="Brush Script MT" panose="03060802040406070304" pitchFamily="66" charset="0"/>
              </a:rPr>
              <a:t>À l'ordre de </a:t>
            </a:r>
          </a:p>
          <a:p>
            <a:pPr eaLnBrk="1" hangingPunct="1">
              <a:spcBef>
                <a:spcPct val="0"/>
              </a:spcBef>
              <a:buFontTx/>
              <a:buNone/>
            </a:pPr>
            <a:r>
              <a:rPr lang="fr-FR" altLang="fr-FR" sz="2400">
                <a:solidFill>
                  <a:srgbClr val="CC3399"/>
                </a:solidFill>
                <a:latin typeface="Brush Script MT" panose="03060802040406070304" pitchFamily="66" charset="0"/>
              </a:rPr>
              <a:t>Prince Mossi</a:t>
            </a:r>
          </a:p>
          <a:p>
            <a:pPr eaLnBrk="1" hangingPunct="1">
              <a:spcBef>
                <a:spcPct val="0"/>
              </a:spcBef>
              <a:buFontTx/>
              <a:buNone/>
            </a:pPr>
            <a:r>
              <a:rPr lang="fr-FR" altLang="fr-FR" sz="2400">
                <a:solidFill>
                  <a:srgbClr val="CC3399"/>
                </a:solidFill>
                <a:latin typeface="Brush Script MT" panose="03060802040406070304" pitchFamily="66" charset="0"/>
              </a:rPr>
              <a:t>1 rue du clos du Rey </a:t>
            </a:r>
          </a:p>
          <a:p>
            <a:pPr eaLnBrk="1" hangingPunct="1">
              <a:spcBef>
                <a:spcPct val="0"/>
              </a:spcBef>
              <a:buFontTx/>
              <a:buNone/>
            </a:pPr>
            <a:r>
              <a:rPr lang="fr-FR" altLang="fr-FR" sz="2400">
                <a:solidFill>
                  <a:srgbClr val="CC3399"/>
                </a:solidFill>
                <a:latin typeface="Brush Script MT" panose="03060802040406070304" pitchFamily="66" charset="0"/>
              </a:rPr>
              <a:t>64230 Lescar</a:t>
            </a:r>
          </a:p>
          <a:p>
            <a:pPr eaLnBrk="1" hangingPunct="1">
              <a:spcBef>
                <a:spcPct val="0"/>
              </a:spcBef>
              <a:buFontTx/>
              <a:buNone/>
            </a:pPr>
            <a:r>
              <a:rPr lang="fr-FR" altLang="fr-FR" sz="2400">
                <a:solidFill>
                  <a:srgbClr val="CC3399"/>
                </a:solidFill>
                <a:latin typeface="Brush Script MT" panose="03060802040406070304" pitchFamily="66" charset="0"/>
              </a:rPr>
              <a:t>Un reçu fiscal vous sera adressé</a:t>
            </a:r>
          </a:p>
          <a:p>
            <a:pPr eaLnBrk="1" hangingPunct="1">
              <a:spcBef>
                <a:spcPct val="0"/>
              </a:spcBef>
              <a:buFontTx/>
              <a:buNone/>
            </a:pPr>
            <a:r>
              <a:rPr lang="fr-FR" altLang="fr-FR" sz="2400">
                <a:solidFill>
                  <a:srgbClr val="CC3399"/>
                </a:solidFill>
                <a:latin typeface="Brush Script MT" panose="03060802040406070304" pitchFamily="66" charset="0"/>
              </a:rPr>
              <a:t> en retour </a:t>
            </a:r>
          </a:p>
          <a:p>
            <a:pPr eaLnBrk="1" hangingPunct="1">
              <a:spcBef>
                <a:spcPct val="0"/>
              </a:spcBef>
              <a:buFontTx/>
              <a:buNone/>
            </a:pPr>
            <a:r>
              <a:rPr lang="fr-FR" altLang="fr-FR" sz="2400">
                <a:solidFill>
                  <a:srgbClr val="CC3399"/>
                </a:solidFill>
                <a:latin typeface="Brush Script MT" panose="03060802040406070304" pitchFamily="66" charset="0"/>
              </a:rPr>
              <a:t>(66% du montant déductible)</a:t>
            </a:r>
          </a:p>
          <a:p>
            <a:pPr eaLnBrk="1" hangingPunct="1">
              <a:spcBef>
                <a:spcPct val="0"/>
              </a:spcBef>
              <a:buFontTx/>
              <a:buNone/>
            </a:pPr>
            <a:endParaRPr lang="fr-FR" altLang="fr-FR" sz="2400">
              <a:solidFill>
                <a:srgbClr val="CC3399"/>
              </a:solidFill>
              <a:latin typeface="Brush Script MT" panose="03060802040406070304"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fr-FR" altLang="fr-FR" sz="4000" smtClean="0"/>
              <a:t>   </a:t>
            </a:r>
            <a:r>
              <a:rPr lang="fr-FR" altLang="fr-FR" sz="4000" smtClean="0">
                <a:solidFill>
                  <a:srgbClr val="CC3399"/>
                </a:solidFill>
                <a:latin typeface="Brush Script MT" panose="03060802040406070304" pitchFamily="66" charset="0"/>
              </a:rPr>
              <a:t>Une action de solidarité ciblée qui soulage des milliers de </a:t>
            </a:r>
            <a:r>
              <a:rPr lang="fr-FR" altLang="fr-FR" sz="3600" smtClean="0">
                <a:solidFill>
                  <a:srgbClr val="CC3399"/>
                </a:solidFill>
                <a:latin typeface="Brush Script MT" panose="03060802040406070304" pitchFamily="66" charset="0"/>
              </a:rPr>
              <a:t>personnes</a:t>
            </a:r>
          </a:p>
        </p:txBody>
      </p:sp>
      <p:sp>
        <p:nvSpPr>
          <p:cNvPr id="36867" name="Rectangle 3"/>
          <p:cNvSpPr>
            <a:spLocks noGrp="1" noChangeArrowheads="1"/>
          </p:cNvSpPr>
          <p:nvPr>
            <p:ph type="body" idx="1"/>
          </p:nvPr>
        </p:nvSpPr>
        <p:spPr/>
        <p:txBody>
          <a:bodyPr/>
          <a:lstStyle/>
          <a:p>
            <a:pPr lvl="2" eaLnBrk="1" hangingPunct="1">
              <a:buFontTx/>
              <a:buNone/>
            </a:pPr>
            <a:endParaRPr lang="fr-FR" altLang="fr-FR" sz="2000" smtClean="0"/>
          </a:p>
          <a:p>
            <a:pPr eaLnBrk="1" hangingPunct="1"/>
            <a:endParaRPr lang="fr-FR" altLang="fr-FR" sz="2800" smtClean="0"/>
          </a:p>
          <a:p>
            <a:pPr eaLnBrk="1" hangingPunct="1">
              <a:spcBef>
                <a:spcPct val="0"/>
              </a:spcBef>
              <a:buFontTx/>
              <a:buNone/>
            </a:pPr>
            <a:endParaRPr lang="fr-FR" altLang="fr-FR" sz="2800" smtClean="0"/>
          </a:p>
        </p:txBody>
      </p:sp>
      <p:sp>
        <p:nvSpPr>
          <p:cNvPr id="36868" name="Rectangle 5"/>
          <p:cNvSpPr>
            <a:spLocks noChangeArrowheads="1"/>
          </p:cNvSpPr>
          <p:nvPr/>
        </p:nvSpPr>
        <p:spPr bwMode="auto">
          <a:xfrm>
            <a:off x="179388" y="1196975"/>
            <a:ext cx="9145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t> </a:t>
            </a:r>
          </a:p>
        </p:txBody>
      </p:sp>
      <p:sp>
        <p:nvSpPr>
          <p:cNvPr id="36869" name="Rectangle 10"/>
          <p:cNvSpPr>
            <a:spLocks noChangeArrowheads="1"/>
          </p:cNvSpPr>
          <p:nvPr/>
        </p:nvSpPr>
        <p:spPr bwMode="auto">
          <a:xfrm>
            <a:off x="250825" y="1700213"/>
            <a:ext cx="23050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800">
                <a:latin typeface="Brush Script MT" panose="03060802040406070304" pitchFamily="66" charset="0"/>
              </a:rPr>
              <a:t>Une urgence quotidienne </a:t>
            </a:r>
          </a:p>
        </p:txBody>
      </p:sp>
      <p:sp>
        <p:nvSpPr>
          <p:cNvPr id="36870" name="Rectangle 11"/>
          <p:cNvSpPr>
            <a:spLocks noChangeArrowheads="1"/>
          </p:cNvSpPr>
          <p:nvPr/>
        </p:nvSpPr>
        <p:spPr bwMode="auto">
          <a:xfrm>
            <a:off x="323850" y="5661025"/>
            <a:ext cx="18605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800">
                <a:latin typeface="Brush Script MT" panose="03060802040406070304" pitchFamily="66" charset="0"/>
              </a:rPr>
              <a:t>Des appuis institutionnels de plus en plus importants</a:t>
            </a:r>
          </a:p>
        </p:txBody>
      </p:sp>
      <p:sp>
        <p:nvSpPr>
          <p:cNvPr id="36871" name="Rectangle 12"/>
          <p:cNvSpPr>
            <a:spLocks noChangeArrowheads="1"/>
          </p:cNvSpPr>
          <p:nvPr/>
        </p:nvSpPr>
        <p:spPr bwMode="auto">
          <a:xfrm>
            <a:off x="5651500" y="1700213"/>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800">
                <a:latin typeface="Brush Script MT" panose="03060802040406070304" pitchFamily="66" charset="0"/>
              </a:rPr>
              <a:t>Des femmes motivées, assidues</a:t>
            </a:r>
          </a:p>
        </p:txBody>
      </p:sp>
      <p:pic>
        <p:nvPicPr>
          <p:cNvPr id="36872"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060575"/>
            <a:ext cx="4968875"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3" name="Rectangle 14"/>
          <p:cNvSpPr>
            <a:spLocks noChangeArrowheads="1"/>
          </p:cNvSpPr>
          <p:nvPr/>
        </p:nvSpPr>
        <p:spPr bwMode="auto">
          <a:xfrm>
            <a:off x="6227763" y="5876925"/>
            <a:ext cx="2736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800">
                <a:latin typeface="Brush Script MT" panose="03060802040406070304" pitchFamily="66" charset="0"/>
              </a:rPr>
              <a:t>Des sollicitations toujours plus nombreuses</a:t>
            </a:r>
          </a:p>
        </p:txBody>
      </p:sp>
      <p:pic>
        <p:nvPicPr>
          <p:cNvPr id="3687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565400"/>
            <a:ext cx="22193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2565400"/>
            <a:ext cx="1928813" cy="293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fr-FR" altLang="fr-FR" smtClean="0"/>
              <a:t>Nos partenaires </a:t>
            </a:r>
          </a:p>
        </p:txBody>
      </p:sp>
      <p:pic>
        <p:nvPicPr>
          <p:cNvPr id="37891"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356100" y="2338388"/>
            <a:ext cx="1511300" cy="830262"/>
          </a:xfrm>
        </p:spPr>
      </p:pic>
      <p:pic>
        <p:nvPicPr>
          <p:cNvPr id="37892" name="Picture 4" descr="_wsb_200x100_SOPIC-COULE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81075"/>
            <a:ext cx="190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333375"/>
            <a:ext cx="145732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7" descr="_wsb_249x125_logo-a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4437063"/>
            <a:ext cx="1582737"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8" descr="Gloriamundi">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060575"/>
            <a:ext cx="18859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9" descr="logo-freres-esperan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4437063"/>
            <a:ext cx="28082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0" descr="Societe-General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638" y="3357563"/>
            <a:ext cx="21907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1" descr="_wsb_201x72_Fondation+-+egide+de+france+O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1413" y="1341438"/>
            <a:ext cx="1914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2" descr="agencemicroprojet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00563" y="1557338"/>
            <a:ext cx="2667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4" descr="_wsb_160x159_logoAGIRSAVI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7313" y="2133600"/>
            <a:ext cx="1223962"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5" descr="aviv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40650" y="2205038"/>
            <a:ext cx="11414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6" descr="_wsb_238x129_lesca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96188" y="1341438"/>
            <a:ext cx="13319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7" descr="_wsb_151x149_Logo-atouts-solei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56550" y="5661025"/>
            <a:ext cx="10080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8" descr="_wsb_200x202_logo-C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59338" y="4221163"/>
            <a:ext cx="118586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20" descr="_wsb_226x213_pl_asso_jeunes_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04025" y="5805488"/>
            <a:ext cx="10080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21" descr="_wsb_243x243_CMA_Universite_Metier_CMJN">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27988" y="4652963"/>
            <a:ext cx="93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22" descr="logo+saint+dominiqu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79613" y="6092825"/>
            <a:ext cx="25193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8" name="Picture 2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67400" y="5805488"/>
            <a:ext cx="792163"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09" name="Picture 2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0825" y="2924175"/>
            <a:ext cx="2159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10" name="Picture 25" descr="brageac"/>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1188" y="0"/>
            <a:ext cx="8572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1" name="Picture 26" descr="mazars"/>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3850" y="3860800"/>
            <a:ext cx="1924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2" name="Picture 27" descr="SOREGIES+fond+transparent"/>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643438" y="5589588"/>
            <a:ext cx="115252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3" name="Picture 2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95288" y="5084763"/>
            <a:ext cx="1439862" cy="118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14" name="Rectangle 30"/>
          <p:cNvSpPr>
            <a:spLocks noChangeArrowheads="1"/>
          </p:cNvSpPr>
          <p:nvPr/>
        </p:nvSpPr>
        <p:spPr bwMode="auto">
          <a:xfrm>
            <a:off x="0" y="2535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latin typeface="Brush Script MT" panose="03060802040406070304" pitchFamily="66" charset="0"/>
            </a:endParaRPr>
          </a:p>
        </p:txBody>
      </p:sp>
      <p:pic>
        <p:nvPicPr>
          <p:cNvPr id="37915" name="Picture 2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372225" y="4581525"/>
            <a:ext cx="15827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6" name="Rectangle 32"/>
          <p:cNvSpPr>
            <a:spLocks noChangeArrowheads="1"/>
          </p:cNvSpPr>
          <p:nvPr/>
        </p:nvSpPr>
        <p:spPr bwMode="auto">
          <a:xfrm>
            <a:off x="6156325" y="479742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800"/>
              <a:t>Mr BERNARD</a:t>
            </a:r>
          </a:p>
        </p:txBody>
      </p:sp>
      <p:sp>
        <p:nvSpPr>
          <p:cNvPr id="37917" name="AutoShape 34" descr="Résultat de recherche d'images pour &quot;conseil régional&quot;"/>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latin typeface="Brush Script MT" panose="03060802040406070304" pitchFamily="66" charset="0"/>
            </a:endParaRPr>
          </a:p>
        </p:txBody>
      </p:sp>
      <p:sp>
        <p:nvSpPr>
          <p:cNvPr id="37918" name="AutoShape 36" descr="Résultat de recherche d'images pour &quot;conseil régional&quot;"/>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latin typeface="Brush Script MT" panose="03060802040406070304" pitchFamily="66" charset="0"/>
            </a:endParaRPr>
          </a:p>
        </p:txBody>
      </p:sp>
      <p:pic>
        <p:nvPicPr>
          <p:cNvPr id="37919" name="Picture 3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156325" y="2133600"/>
            <a:ext cx="1223963"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20" name="AutoShape 39" descr="Résultat de recherche d'images pour &quot;circle&quot;"/>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latin typeface="Brush Script MT" panose="03060802040406070304" pitchFamily="66" charset="0"/>
            </a:endParaRPr>
          </a:p>
        </p:txBody>
      </p:sp>
      <p:pic>
        <p:nvPicPr>
          <p:cNvPr id="37921" name="Picture 40"/>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516688" y="3357563"/>
            <a:ext cx="11334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22" name="Picture 4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484438" y="3573463"/>
            <a:ext cx="15113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23" name="Picture 4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24075" y="5013325"/>
            <a:ext cx="904875" cy="9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24" name="Picture 4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740650" y="3068638"/>
            <a:ext cx="11906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8370"/>
                                        </p:tgtEl>
                                        <p:attrNameLst>
                                          <p:attrName>style.visibility</p:attrName>
                                        </p:attrNameLst>
                                      </p:cBhvr>
                                      <p:to>
                                        <p:strVal val="visible"/>
                                      </p:to>
                                    </p:set>
                                    <p:anim by="(-#ppt_w*2)" calcmode="lin" valueType="num">
                                      <p:cBhvr rctx="PPT">
                                        <p:cTn id="7" dur="2500" autoRev="1" fill="hold">
                                          <p:stCondLst>
                                            <p:cond delay="0"/>
                                          </p:stCondLst>
                                        </p:cTn>
                                        <p:tgtEl>
                                          <p:spTgt spid="58370"/>
                                        </p:tgtEl>
                                        <p:attrNameLst>
                                          <p:attrName>ppt_w</p:attrName>
                                        </p:attrNameLst>
                                      </p:cBhvr>
                                    </p:anim>
                                    <p:anim by="(#ppt_w*0.50)" calcmode="lin" valueType="num">
                                      <p:cBhvr>
                                        <p:cTn id="8" dur="2500" decel="50000" autoRev="1" fill="hold">
                                          <p:stCondLst>
                                            <p:cond delay="0"/>
                                          </p:stCondLst>
                                        </p:cTn>
                                        <p:tgtEl>
                                          <p:spTgt spid="58370"/>
                                        </p:tgtEl>
                                        <p:attrNameLst>
                                          <p:attrName>ppt_x</p:attrName>
                                        </p:attrNameLst>
                                      </p:cBhvr>
                                    </p:anim>
                                    <p:anim from="(-#ppt_h/2)" to="(#ppt_y)" calcmode="lin" valueType="num">
                                      <p:cBhvr>
                                        <p:cTn id="9" dur="5000" fill="hold">
                                          <p:stCondLst>
                                            <p:cond delay="0"/>
                                          </p:stCondLst>
                                        </p:cTn>
                                        <p:tgtEl>
                                          <p:spTgt spid="58370"/>
                                        </p:tgtEl>
                                        <p:attrNameLst>
                                          <p:attrName>ppt_y</p:attrName>
                                        </p:attrNameLst>
                                      </p:cBhvr>
                                    </p:anim>
                                    <p:animRot by="21600000">
                                      <p:cBhvr>
                                        <p:cTn id="10" dur="5000" fill="hold">
                                          <p:stCondLst>
                                            <p:cond delay="0"/>
                                          </p:stCondLst>
                                        </p:cTn>
                                        <p:tgtEl>
                                          <p:spTgt spid="583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p:cNvSpPr>
            <a:spLocks noGrp="1"/>
          </p:cNvSpPr>
          <p:nvPr>
            <p:ph type="title"/>
          </p:nvPr>
        </p:nvSpPr>
        <p:spPr/>
        <p:txBody>
          <a:bodyPr/>
          <a:lstStyle/>
          <a:p>
            <a:r>
              <a:rPr lang="fr-FR" altLang="fr-FR" smtClean="0">
                <a:latin typeface="Brush Script MT" panose="03060802040406070304" pitchFamily="66" charset="0"/>
              </a:rPr>
              <a:t>Nous sommes tous concernés </a:t>
            </a:r>
          </a:p>
        </p:txBody>
      </p:sp>
      <p:sp>
        <p:nvSpPr>
          <p:cNvPr id="38915" name="Espace réservé du contenu 2"/>
          <p:cNvSpPr>
            <a:spLocks noGrp="1"/>
          </p:cNvSpPr>
          <p:nvPr>
            <p:ph idx="1"/>
          </p:nvPr>
        </p:nvSpPr>
        <p:spPr/>
        <p:txBody>
          <a:bodyPr/>
          <a:lstStyle/>
          <a:p>
            <a:r>
              <a:rPr lang="fr-FR" altLang="fr-FR" smtClean="0"/>
              <a:t>Les membres de Prince Mossi sont sensibles au dos de moelle osseuse </a:t>
            </a:r>
          </a:p>
          <a:p>
            <a:r>
              <a:rPr lang="fr-FR" altLang="fr-FR" smtClean="0">
                <a:hlinkClick r:id="rId2"/>
              </a:rPr>
              <a:t>https://dondemoelleosseuse.fr/devenirdonneur</a:t>
            </a:r>
            <a:r>
              <a:rPr lang="fr-FR" altLang="fr-FR" smtClean="0"/>
              <a:t> </a:t>
            </a:r>
          </a:p>
          <a:p>
            <a:r>
              <a:rPr lang="fr-FR" altLang="fr-FR" smtClean="0"/>
              <a:t>au don du sang </a:t>
            </a:r>
          </a:p>
          <a:p>
            <a:r>
              <a:rPr lang="fr-FR" altLang="fr-FR" smtClean="0">
                <a:hlinkClick r:id="rId3"/>
              </a:rPr>
              <a:t>https://dondesang.efs.sante.fr/nouvelle-aquitaine/maison-du-don-de-pau</a:t>
            </a:r>
            <a:r>
              <a:rPr lang="fr-FR" altLang="fr-FR" smtClean="0"/>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p:cNvSpPr>
            <a:spLocks noGrp="1"/>
          </p:cNvSpPr>
          <p:nvPr>
            <p:ph type="title"/>
          </p:nvPr>
        </p:nvSpPr>
        <p:spPr>
          <a:xfrm>
            <a:off x="107950" y="485775"/>
            <a:ext cx="8229600" cy="1143000"/>
          </a:xfrm>
        </p:spPr>
        <p:txBody>
          <a:bodyPr/>
          <a:lstStyle/>
          <a:p>
            <a:r>
              <a:rPr lang="fr-FR" altLang="fr-FR" sz="8000" smtClean="0">
                <a:latin typeface="Brush Script MT" panose="03060802040406070304" pitchFamily="66" charset="0"/>
              </a:rPr>
              <a:t>Merci</a:t>
            </a:r>
          </a:p>
        </p:txBody>
      </p:sp>
      <p:pic>
        <p:nvPicPr>
          <p:cNvPr id="39939"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62088"/>
            <a:ext cx="707707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9"/>
          <p:cNvSpPr>
            <a:spLocks noChangeArrowheads="1"/>
          </p:cNvSpPr>
          <p:nvPr/>
        </p:nvSpPr>
        <p:spPr bwMode="auto">
          <a:xfrm>
            <a:off x="3313113" y="1433513"/>
            <a:ext cx="2016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6000" b="1">
                <a:solidFill>
                  <a:srgbClr val="1F1F1F"/>
                </a:solidFill>
                <a:latin typeface="Brush Script MT" panose="03060802040406070304" pitchFamily="66" charset="0"/>
              </a:rPr>
              <a:t>Mercés</a:t>
            </a:r>
            <a:endParaRPr lang="fr-FR" altLang="fr-FR" sz="6000">
              <a:latin typeface="Brush Script MT" panose="03060802040406070304" pitchFamily="66" charset="0"/>
            </a:endParaRPr>
          </a:p>
        </p:txBody>
      </p:sp>
      <p:sp>
        <p:nvSpPr>
          <p:cNvPr id="39941" name="Rectangle 10"/>
          <p:cNvSpPr>
            <a:spLocks noChangeArrowheads="1"/>
          </p:cNvSpPr>
          <p:nvPr/>
        </p:nvSpPr>
        <p:spPr bwMode="auto">
          <a:xfrm>
            <a:off x="1062038" y="1982788"/>
            <a:ext cx="3927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8000">
                <a:latin typeface="Brush Script MT" panose="03060802040406070304" pitchFamily="66" charset="0"/>
              </a:rPr>
              <a:t>Barka</a:t>
            </a:r>
          </a:p>
        </p:txBody>
      </p:sp>
      <p:sp>
        <p:nvSpPr>
          <p:cNvPr id="39942" name="Rectangle 11"/>
          <p:cNvSpPr>
            <a:spLocks noChangeArrowheads="1"/>
          </p:cNvSpPr>
          <p:nvPr/>
        </p:nvSpPr>
        <p:spPr bwMode="auto">
          <a:xfrm>
            <a:off x="5233988" y="2136775"/>
            <a:ext cx="2439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6000" b="1">
                <a:solidFill>
                  <a:srgbClr val="1F1F1F"/>
                </a:solidFill>
                <a:latin typeface="Brush Script MT" panose="03060802040406070304" pitchFamily="66" charset="0"/>
              </a:rPr>
              <a:t>Milesker</a:t>
            </a:r>
            <a:r>
              <a:rPr lang="fr-FR" altLang="fr-FR" sz="1800" b="1">
                <a:solidFill>
                  <a:srgbClr val="1F1F1F"/>
                </a:solidFill>
                <a:latin typeface="Brush Script MT" panose="03060802040406070304" pitchFamily="66" charset="0"/>
              </a:rPr>
              <a:t> </a:t>
            </a:r>
            <a:endParaRPr lang="fr-FR" altLang="fr-FR" sz="1800">
              <a:latin typeface="Brush Script MT" panose="03060802040406070304"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260350"/>
            <a:ext cx="8229600" cy="1143000"/>
          </a:xfrm>
        </p:spPr>
        <p:txBody>
          <a:bodyPr/>
          <a:lstStyle/>
          <a:p>
            <a:pPr eaLnBrk="1" hangingPunct="1"/>
            <a:r>
              <a:rPr lang="fr-FR" altLang="fr-FR" smtClean="0"/>
              <a:t>  </a:t>
            </a:r>
          </a:p>
        </p:txBody>
      </p:sp>
      <p:sp>
        <p:nvSpPr>
          <p:cNvPr id="7171" name="Rectangle 3"/>
          <p:cNvSpPr>
            <a:spLocks noGrp="1" noChangeArrowheads="1"/>
          </p:cNvSpPr>
          <p:nvPr>
            <p:ph type="body" idx="1"/>
          </p:nvPr>
        </p:nvSpPr>
        <p:spPr>
          <a:xfrm>
            <a:off x="468313" y="1628775"/>
            <a:ext cx="8229600" cy="4525963"/>
          </a:xfrm>
        </p:spPr>
        <p:txBody>
          <a:bodyPr/>
          <a:lstStyle/>
          <a:p>
            <a:pPr eaLnBrk="1" hangingPunct="1"/>
            <a:r>
              <a:rPr lang="fr-FR" altLang="fr-FR" sz="3600" b="1" smtClean="0">
                <a:latin typeface="Brush Script MT" panose="03060802040406070304" pitchFamily="66" charset="0"/>
              </a:rPr>
              <a:t>Développement économique et social des jeunes filles, des femmes et des enfants :   </a:t>
            </a:r>
            <a:r>
              <a:rPr lang="fr-FR" altLang="fr-FR" smtClean="0"/>
              <a:t> </a:t>
            </a:r>
            <a:r>
              <a:rPr lang="fr-FR" altLang="fr-FR" smtClean="0">
                <a:latin typeface="Brush Script MT" panose="03060802040406070304" pitchFamily="66" charset="0"/>
              </a:rPr>
              <a:t> </a:t>
            </a:r>
          </a:p>
          <a:p>
            <a:pPr eaLnBrk="1" hangingPunct="1">
              <a:buFontTx/>
              <a:buNone/>
            </a:pPr>
            <a:endParaRPr lang="fr-FR" altLang="fr-FR" smtClean="0">
              <a:latin typeface="Brush Script MT" panose="03060802040406070304" pitchFamily="66" charset="0"/>
            </a:endParaRPr>
          </a:p>
        </p:txBody>
      </p:sp>
      <p:pic>
        <p:nvPicPr>
          <p:cNvPr id="7172" name="Picture 4" descr="1 rpoje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15888"/>
            <a:ext cx="309562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gagner en autono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6250"/>
            <a:ext cx="18097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Capture g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476250"/>
            <a:ext cx="2019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7"/>
          <p:cNvSpPr>
            <a:spLocks noChangeArrowheads="1"/>
          </p:cNvSpPr>
          <p:nvPr/>
        </p:nvSpPr>
        <p:spPr bwMode="auto">
          <a:xfrm>
            <a:off x="611188" y="2782888"/>
            <a:ext cx="8274050" cy="409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3600" b="1">
                <a:latin typeface="Brush Script MT" panose="03060802040406070304" pitchFamily="66" charset="0"/>
              </a:rPr>
              <a:t>   </a:t>
            </a:r>
            <a:endParaRPr lang="fr-FR" altLang="fr-FR" sz="3600">
              <a:latin typeface="Brush Script MT" panose="03060802040406070304" pitchFamily="66" charset="0"/>
            </a:endParaRPr>
          </a:p>
          <a:p>
            <a:pPr algn="ctr" eaLnBrk="1" hangingPunct="1">
              <a:spcBef>
                <a:spcPct val="0"/>
              </a:spcBef>
              <a:buFontTx/>
              <a:buNone/>
            </a:pPr>
            <a:r>
              <a:rPr lang="fr-FR" altLang="fr-FR" sz="2800" b="1">
                <a:latin typeface="Brush Script MT" panose="03060802040406070304" pitchFamily="66" charset="0"/>
              </a:rPr>
              <a:t>Alphabétisation des femmes et des enfants </a:t>
            </a:r>
          </a:p>
          <a:p>
            <a:pPr algn="ctr" eaLnBrk="1" hangingPunct="1">
              <a:spcBef>
                <a:spcPct val="0"/>
              </a:spcBef>
              <a:buFontTx/>
              <a:buNone/>
            </a:pPr>
            <a:r>
              <a:rPr lang="fr-FR" altLang="fr-FR" sz="2800" b="1">
                <a:latin typeface="Brush Script MT" panose="03060802040406070304" pitchFamily="66" charset="0"/>
              </a:rPr>
              <a:t> Formations  intensives des femmes </a:t>
            </a:r>
            <a:endParaRPr lang="fr-FR" altLang="fr-FR" sz="2800">
              <a:latin typeface="Brush Script MT" panose="03060802040406070304" pitchFamily="66" charset="0"/>
            </a:endParaRPr>
          </a:p>
          <a:p>
            <a:pPr algn="ctr" eaLnBrk="1" hangingPunct="1">
              <a:spcBef>
                <a:spcPct val="0"/>
              </a:spcBef>
              <a:buFontTx/>
              <a:buNone/>
            </a:pPr>
            <a:r>
              <a:rPr lang="fr-FR" altLang="fr-FR" sz="2800" b="1">
                <a:latin typeface="Brush Script MT" panose="03060802040406070304" pitchFamily="66" charset="0"/>
              </a:rPr>
              <a:t>Activités génératrices de revenus diversifiées.</a:t>
            </a:r>
          </a:p>
          <a:p>
            <a:pPr algn="ctr" eaLnBrk="1" hangingPunct="1">
              <a:spcBef>
                <a:spcPct val="0"/>
              </a:spcBef>
              <a:buFontTx/>
              <a:buNone/>
            </a:pPr>
            <a:r>
              <a:rPr lang="fr-FR" altLang="fr-FR" sz="2800" b="1">
                <a:latin typeface="Brush Script MT" panose="03060802040406070304" pitchFamily="66" charset="0"/>
              </a:rPr>
              <a:t>Production de savon ,sumbala, huile arachide, tourteau </a:t>
            </a:r>
          </a:p>
          <a:p>
            <a:pPr algn="ctr" eaLnBrk="1" hangingPunct="1">
              <a:spcBef>
                <a:spcPct val="0"/>
              </a:spcBef>
              <a:buFontTx/>
              <a:buNone/>
            </a:pPr>
            <a:r>
              <a:rPr lang="fr-FR" altLang="fr-FR" sz="2800" b="1">
                <a:latin typeface="Brush Script MT" panose="03060802040406070304" pitchFamily="66" charset="0"/>
              </a:rPr>
              <a:t>tissage ,teinture de pagne </a:t>
            </a:r>
            <a:endParaRPr lang="fr-FR" altLang="fr-FR" sz="2800">
              <a:latin typeface="Brush Script MT" panose="03060802040406070304" pitchFamily="66" charset="0"/>
            </a:endParaRPr>
          </a:p>
          <a:p>
            <a:pPr algn="ctr" eaLnBrk="1" hangingPunct="1">
              <a:spcBef>
                <a:spcPct val="0"/>
              </a:spcBef>
              <a:buFontTx/>
              <a:buNone/>
            </a:pPr>
            <a:r>
              <a:rPr lang="fr-FR" altLang="fr-FR" sz="2800" b="1">
                <a:latin typeface="Brush Script MT" panose="03060802040406070304" pitchFamily="66" charset="0"/>
              </a:rPr>
              <a:t> </a:t>
            </a:r>
          </a:p>
          <a:p>
            <a:pPr algn="ctr" eaLnBrk="1" hangingPunct="1">
              <a:spcBef>
                <a:spcPct val="0"/>
              </a:spcBef>
              <a:buFontTx/>
              <a:buNone/>
            </a:pPr>
            <a:r>
              <a:rPr lang="fr-FR" altLang="fr-FR" sz="2800" b="1">
                <a:latin typeface="Brush Script MT" panose="03060802040406070304" pitchFamily="66" charset="0"/>
              </a:rPr>
              <a:t>Parrainages </a:t>
            </a:r>
            <a:endParaRPr lang="fr-FR" altLang="fr-FR" sz="2800">
              <a:latin typeface="Brush Script MT" panose="03060802040406070304" pitchFamily="66" charset="0"/>
            </a:endParaRPr>
          </a:p>
          <a:p>
            <a:pPr algn="ctr" eaLnBrk="1" hangingPunct="1">
              <a:spcBef>
                <a:spcPct val="0"/>
              </a:spcBef>
              <a:buFontTx/>
              <a:buNone/>
            </a:pPr>
            <a:endParaRPr lang="fr-FR" altLang="fr-FR" sz="2800" b="1">
              <a:latin typeface="Brush Script MT" panose="03060802040406070304"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fr-FR" altLang="fr-FR" sz="6000" b="1" smtClean="0">
                <a:latin typeface="Brush Script MT" panose="03060802040406070304" pitchFamily="66" charset="0"/>
              </a:rPr>
              <a:t>Lieu  d’intervention</a:t>
            </a:r>
            <a:r>
              <a:rPr lang="fr-FR" altLang="fr-FR" smtClean="0"/>
              <a:t> </a:t>
            </a:r>
          </a:p>
        </p:txBody>
      </p:sp>
      <p:sp>
        <p:nvSpPr>
          <p:cNvPr id="8195" name="Rectangle 11"/>
          <p:cNvSpPr>
            <a:spLocks noChangeArrowheads="1"/>
          </p:cNvSpPr>
          <p:nvPr/>
        </p:nvSpPr>
        <p:spPr bwMode="auto">
          <a:xfrm>
            <a:off x="3132138" y="5445125"/>
            <a:ext cx="123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b="1">
                <a:solidFill>
                  <a:srgbClr val="CC3399"/>
                </a:solidFill>
                <a:latin typeface="Brush Script MT" panose="03060802040406070304" pitchFamily="66" charset="0"/>
              </a:rPr>
              <a:t>Pibaoré</a:t>
            </a:r>
          </a:p>
        </p:txBody>
      </p:sp>
      <p:sp>
        <p:nvSpPr>
          <p:cNvPr id="8196" name="Rectangle 1"/>
          <p:cNvSpPr>
            <a:spLocks noChangeArrowheads="1"/>
          </p:cNvSpPr>
          <p:nvPr/>
        </p:nvSpPr>
        <p:spPr bwMode="auto">
          <a:xfrm>
            <a:off x="195263" y="11112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fr-FR" altLang="fr-FR" sz="1800">
              <a:latin typeface="Brush Script MT" panose="03060802040406070304" pitchFamily="66" charset="0"/>
            </a:endParaRPr>
          </a:p>
        </p:txBody>
      </p:sp>
      <p:pic>
        <p:nvPicPr>
          <p:cNvPr id="8197"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296988"/>
            <a:ext cx="7297737"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a:xfrm>
            <a:off x="611188" y="274638"/>
            <a:ext cx="8229600" cy="1209675"/>
          </a:xfrm>
        </p:spPr>
        <p:txBody>
          <a:bodyPr/>
          <a:lstStyle/>
          <a:p>
            <a:r>
              <a:rPr lang="fr-FR" altLang="fr-FR" sz="6000" smtClean="0">
                <a:latin typeface="Brush Script MT" panose="03060802040406070304" pitchFamily="66" charset="0"/>
              </a:rPr>
              <a:t>La ville de Kaya </a:t>
            </a:r>
          </a:p>
        </p:txBody>
      </p:sp>
      <p:pic>
        <p:nvPicPr>
          <p:cNvPr id="9219"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417638"/>
            <a:ext cx="5545138" cy="4525962"/>
          </a:xfrm>
        </p:spPr>
      </p:pic>
      <p:sp>
        <p:nvSpPr>
          <p:cNvPr id="9220" name="Rectangle 1"/>
          <p:cNvSpPr>
            <a:spLocks noChangeArrowheads="1"/>
          </p:cNvSpPr>
          <p:nvPr/>
        </p:nvSpPr>
        <p:spPr bwMode="auto">
          <a:xfrm>
            <a:off x="323850" y="274638"/>
            <a:ext cx="2087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000">
                <a:solidFill>
                  <a:srgbClr val="040C28"/>
                </a:solidFill>
                <a:latin typeface="Brush Script MT" panose="03060802040406070304" pitchFamily="66" charset="0"/>
              </a:rPr>
              <a:t> </a:t>
            </a:r>
            <a:endParaRPr lang="fr-FR" altLang="fr-FR" sz="2000">
              <a:latin typeface="Brush Script MT" panose="03060802040406070304" pitchFamily="66" charset="0"/>
            </a:endParaRPr>
          </a:p>
        </p:txBody>
      </p:sp>
      <p:sp>
        <p:nvSpPr>
          <p:cNvPr id="9221" name="Rectangle 2"/>
          <p:cNvSpPr>
            <a:spLocks noChangeArrowheads="1"/>
          </p:cNvSpPr>
          <p:nvPr/>
        </p:nvSpPr>
        <p:spPr bwMode="auto">
          <a:xfrm>
            <a:off x="5853113" y="1673225"/>
            <a:ext cx="3313112"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000">
                <a:solidFill>
                  <a:srgbClr val="232323"/>
                </a:solidFill>
                <a:latin typeface="Brush Script MT" panose="03060802040406070304" pitchFamily="66" charset="0"/>
              </a:rPr>
              <a:t>La population de la commune de Kaya était estimée à 207 740 habitants selon le RGPH en 2019. Cette population se caractérise par sa forte croissance, ainsi qu’une prédominance des femmes (52 %) et des jeunes (64 % à moins de 25 ans). Cette croissance démographique engendre un accroissement continu de la demande en services sociaux de base, ainsi qu’une forte pression sur les ressources naturelles, en particulier l’eau potable.</a:t>
            </a:r>
            <a:endParaRPr lang="fr-FR" altLang="fr-FR" sz="2000">
              <a:latin typeface="Brush Script MT" panose="03060802040406070304"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20663"/>
            <a:ext cx="8229600" cy="1143000"/>
          </a:xfrm>
        </p:spPr>
        <p:txBody>
          <a:bodyPr/>
          <a:lstStyle/>
          <a:p>
            <a:pPr eaLnBrk="1" hangingPunct="1"/>
            <a:r>
              <a:rPr lang="fr-FR" altLang="fr-FR" b="1" smtClean="0">
                <a:latin typeface="Brush Script MT" panose="03060802040406070304" pitchFamily="66" charset="0"/>
              </a:rPr>
              <a:t>  </a:t>
            </a:r>
            <a:r>
              <a:rPr lang="fr-FR" altLang="fr-FR" sz="4800" b="1" smtClean="0">
                <a:latin typeface="Brush Script MT" panose="03060802040406070304" pitchFamily="66" charset="0"/>
              </a:rPr>
              <a:t>  Modification du  contexte   </a:t>
            </a:r>
          </a:p>
        </p:txBody>
      </p:sp>
      <p:sp>
        <p:nvSpPr>
          <p:cNvPr id="10243" name="Rectangle 7"/>
          <p:cNvSpPr>
            <a:spLocks noChangeArrowheads="1"/>
          </p:cNvSpPr>
          <p:nvPr/>
        </p:nvSpPr>
        <p:spPr bwMode="auto">
          <a:xfrm>
            <a:off x="7308850" y="3789363"/>
            <a:ext cx="20875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600" b="1"/>
              <a:t> </a:t>
            </a:r>
          </a:p>
        </p:txBody>
      </p:sp>
      <p:sp>
        <p:nvSpPr>
          <p:cNvPr id="10244" name="Rectangle 11"/>
          <p:cNvSpPr>
            <a:spLocks noChangeArrowheads="1"/>
          </p:cNvSpPr>
          <p:nvPr/>
        </p:nvSpPr>
        <p:spPr bwMode="auto">
          <a:xfrm>
            <a:off x="0" y="1484313"/>
            <a:ext cx="2603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800" b="1"/>
              <a:t>  </a:t>
            </a:r>
            <a:endParaRPr lang="fr-FR" altLang="fr-FR" sz="2000" b="1">
              <a:latin typeface="Brush Script MT" panose="03060802040406070304" pitchFamily="66" charset="0"/>
            </a:endParaRPr>
          </a:p>
        </p:txBody>
      </p:sp>
      <p:sp>
        <p:nvSpPr>
          <p:cNvPr id="10245" name="AutoShape 23" descr="Kaya"/>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fr-FR" altLang="fr-FR" sz="1800">
              <a:latin typeface="Brush Script MT" panose="03060802040406070304" pitchFamily="66" charset="0"/>
            </a:endParaRPr>
          </a:p>
        </p:txBody>
      </p:sp>
      <p:sp>
        <p:nvSpPr>
          <p:cNvPr id="10246" name="Rectangle 3"/>
          <p:cNvSpPr>
            <a:spLocks noChangeArrowheads="1"/>
          </p:cNvSpPr>
          <p:nvPr/>
        </p:nvSpPr>
        <p:spPr bwMode="auto">
          <a:xfrm>
            <a:off x="307975" y="1423988"/>
            <a:ext cx="8836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400">
                <a:solidFill>
                  <a:srgbClr val="232323"/>
                </a:solidFill>
                <a:latin typeface="Brush Script MT" panose="03060802040406070304" pitchFamily="66" charset="0"/>
              </a:rPr>
              <a:t>La crise sécuritaire au Burkina Faso a engendré une crise humanitaire sans précédent. Avec plus de deux millions de déplacés internes, selon le CONASUR en fin mars 2023, le pays vit sa plus grave crise</a:t>
            </a:r>
            <a:endParaRPr lang="fr-FR" altLang="fr-FR" sz="2400">
              <a:latin typeface="Brush Script MT" panose="03060802040406070304" pitchFamily="66" charset="0"/>
            </a:endParaRPr>
          </a:p>
        </p:txBody>
      </p:sp>
      <p:pic>
        <p:nvPicPr>
          <p:cNvPr id="10247"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3194050"/>
            <a:ext cx="3476625"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2198688"/>
            <a:ext cx="30622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6025" y="3987800"/>
            <a:ext cx="2462213"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p:txBody>
          <a:bodyPr/>
          <a:lstStyle/>
          <a:p>
            <a:r>
              <a:rPr lang="fr-FR" altLang="fr-FR" smtClean="0">
                <a:latin typeface="Brush Script MT" panose="03060802040406070304" pitchFamily="66" charset="0"/>
              </a:rPr>
              <a:t>Crise alimentaire sans précédent </a:t>
            </a:r>
          </a:p>
        </p:txBody>
      </p:sp>
      <p:sp>
        <p:nvSpPr>
          <p:cNvPr id="11267" name="Espace réservé du contenu 2"/>
          <p:cNvSpPr>
            <a:spLocks noGrp="1"/>
          </p:cNvSpPr>
          <p:nvPr>
            <p:ph idx="1"/>
          </p:nvPr>
        </p:nvSpPr>
        <p:spPr>
          <a:xfrm>
            <a:off x="958850" y="1052513"/>
            <a:ext cx="7715250" cy="2620962"/>
          </a:xfrm>
        </p:spPr>
        <p:txBody>
          <a:bodyPr/>
          <a:lstStyle/>
          <a:p>
            <a:r>
              <a:rPr lang="fr-FR" altLang="fr-FR" sz="2800" smtClean="0">
                <a:latin typeface="Brush Script MT" panose="03060802040406070304" pitchFamily="66" charset="0"/>
              </a:rPr>
              <a:t> La vie des déplacés internes à Kaya est marquée par </a:t>
            </a:r>
            <a:r>
              <a:rPr lang="fr-FR" altLang="fr-FR" sz="2800" b="1" smtClean="0">
                <a:latin typeface="Brush Script MT" panose="03060802040406070304" pitchFamily="66" charset="0"/>
              </a:rPr>
              <a:t>des conditions d’hébergement précaires, une pression sur l’accès à l’eau, à la nourriture et à l’énergie, une vulnérabilité accrue des femmes et des enfants, et une participation limitée à la vie économique</a:t>
            </a:r>
            <a:r>
              <a:rPr lang="fr-FR" altLang="fr-FR" sz="2800" smtClean="0">
                <a:latin typeface="Brush Script MT" panose="03060802040406070304" pitchFamily="66" charset="0"/>
              </a:rPr>
              <a:t>. Cependant, </a:t>
            </a:r>
            <a:r>
              <a:rPr lang="fr-FR" altLang="fr-FR" sz="2800" b="1" smtClean="0">
                <a:latin typeface="Brush Script MT" panose="03060802040406070304" pitchFamily="66" charset="0"/>
              </a:rPr>
              <a:t>des actions humanitaires et initiatives locales contribuent à améliorer progressivement certaines conditions de vie</a:t>
            </a:r>
            <a:r>
              <a:rPr lang="fr-FR" altLang="fr-FR" sz="2800" smtClean="0">
                <a:latin typeface="Brush Script MT" panose="03060802040406070304" pitchFamily="66" charset="0"/>
              </a:rPr>
              <a:t> pour ces populations. Nous entrons dans ce processus </a:t>
            </a:r>
          </a:p>
        </p:txBody>
      </p:sp>
      <p:pic>
        <p:nvPicPr>
          <p:cNvPr id="11268"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581525"/>
            <a:ext cx="30130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4149725"/>
            <a:ext cx="29781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9750" y="50800"/>
            <a:ext cx="8229600" cy="692150"/>
          </a:xfrm>
        </p:spPr>
        <p:txBody>
          <a:bodyPr/>
          <a:lstStyle/>
          <a:p>
            <a:pPr eaLnBrk="1" hangingPunct="1"/>
            <a:r>
              <a:rPr lang="fr-FR" altLang="fr-FR" sz="3200" b="1" smtClean="0">
                <a:latin typeface="Brush Script MT" panose="03060802040406070304" pitchFamily="66" charset="0"/>
              </a:rPr>
              <a:t> Domaines de compétence de Aceed </a:t>
            </a:r>
            <a:br>
              <a:rPr lang="fr-FR" altLang="fr-FR" sz="3200" b="1" smtClean="0">
                <a:latin typeface="Brush Script MT" panose="03060802040406070304" pitchFamily="66" charset="0"/>
              </a:rPr>
            </a:br>
            <a:r>
              <a:rPr lang="fr-FR" altLang="fr-FR" sz="3200" b="1" smtClean="0">
                <a:latin typeface="Brush Script MT" panose="03060802040406070304" pitchFamily="66" charset="0"/>
              </a:rPr>
              <a:t>restent intactes</a:t>
            </a:r>
            <a:endParaRPr lang="fr-FR" altLang="fr-FR" sz="3200" smtClean="0">
              <a:latin typeface="Brush Script MT" panose="03060802040406070304" pitchFamily="66" charset="0"/>
            </a:endParaRPr>
          </a:p>
        </p:txBody>
      </p:sp>
      <p:sp>
        <p:nvSpPr>
          <p:cNvPr id="12291" name="Rectangle 5"/>
          <p:cNvSpPr>
            <a:spLocks noChangeArrowheads="1"/>
          </p:cNvSpPr>
          <p:nvPr/>
        </p:nvSpPr>
        <p:spPr bwMode="auto">
          <a:xfrm>
            <a:off x="395288" y="6338888"/>
            <a:ext cx="199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latin typeface="Brush Script MT" panose="03060802040406070304" pitchFamily="66" charset="0"/>
              </a:rPr>
              <a:t>Tissage de pagnes</a:t>
            </a:r>
          </a:p>
        </p:txBody>
      </p:sp>
      <p:sp>
        <p:nvSpPr>
          <p:cNvPr id="12292" name="Rectangle 7"/>
          <p:cNvSpPr>
            <a:spLocks noChangeArrowheads="1"/>
          </p:cNvSpPr>
          <p:nvPr/>
        </p:nvSpPr>
        <p:spPr bwMode="auto">
          <a:xfrm>
            <a:off x="5508625" y="6308725"/>
            <a:ext cx="2152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latin typeface="Brush Script MT" panose="03060802040406070304" pitchFamily="66" charset="0"/>
              </a:rPr>
              <a:t>Teinture de pagnes</a:t>
            </a:r>
          </a:p>
        </p:txBody>
      </p:sp>
      <p:sp>
        <p:nvSpPr>
          <p:cNvPr id="12293" name="Rectangle 9"/>
          <p:cNvSpPr>
            <a:spLocks noChangeArrowheads="1"/>
          </p:cNvSpPr>
          <p:nvPr/>
        </p:nvSpPr>
        <p:spPr bwMode="auto">
          <a:xfrm>
            <a:off x="3851275" y="4826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latin typeface="Brush Script MT" panose="03060802040406070304" pitchFamily="66" charset="0"/>
              </a:rPr>
              <a:t>Sumbala ,pate d’arachide</a:t>
            </a:r>
          </a:p>
        </p:txBody>
      </p:sp>
      <p:sp>
        <p:nvSpPr>
          <p:cNvPr id="12294" name="Rectangle 11"/>
          <p:cNvSpPr>
            <a:spLocks noChangeArrowheads="1"/>
          </p:cNvSpPr>
          <p:nvPr/>
        </p:nvSpPr>
        <p:spPr bwMode="auto">
          <a:xfrm>
            <a:off x="6300788" y="4365625"/>
            <a:ext cx="3363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fr-FR" altLang="fr-FR" sz="2400">
                <a:latin typeface="Brush Script MT" panose="03060802040406070304" pitchFamily="66" charset="0"/>
              </a:rPr>
              <a:t>Sésame, arachide ,niébé</a:t>
            </a:r>
          </a:p>
        </p:txBody>
      </p:sp>
      <p:sp>
        <p:nvSpPr>
          <p:cNvPr id="12295" name="Rectangle 13"/>
          <p:cNvSpPr>
            <a:spLocks noChangeArrowheads="1"/>
          </p:cNvSpPr>
          <p:nvPr/>
        </p:nvSpPr>
        <p:spPr bwMode="auto">
          <a:xfrm>
            <a:off x="-180975" y="1989138"/>
            <a:ext cx="3535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800"/>
              <a:t>     </a:t>
            </a:r>
          </a:p>
        </p:txBody>
      </p:sp>
      <p:sp>
        <p:nvSpPr>
          <p:cNvPr id="12296" name="Rectangle 19"/>
          <p:cNvSpPr>
            <a:spLocks noChangeArrowheads="1"/>
          </p:cNvSpPr>
          <p:nvPr/>
        </p:nvSpPr>
        <p:spPr bwMode="auto">
          <a:xfrm>
            <a:off x="2843213" y="2881313"/>
            <a:ext cx="666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latin typeface="Brush Script MT" panose="03060802040406070304" pitchFamily="66" charset="0"/>
              </a:rPr>
              <a:t>Miel</a:t>
            </a:r>
          </a:p>
        </p:txBody>
      </p:sp>
      <p:sp>
        <p:nvSpPr>
          <p:cNvPr id="12297" name="Rectangle 21"/>
          <p:cNvSpPr>
            <a:spLocks noChangeArrowheads="1"/>
          </p:cNvSpPr>
          <p:nvPr/>
        </p:nvSpPr>
        <p:spPr bwMode="auto">
          <a:xfrm>
            <a:off x="250825" y="-42863"/>
            <a:ext cx="168275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latin typeface="Brush Script MT" panose="03060802040406070304" pitchFamily="66" charset="0"/>
              </a:rPr>
              <a:t>Farine de mais</a:t>
            </a:r>
          </a:p>
        </p:txBody>
      </p:sp>
      <p:sp>
        <p:nvSpPr>
          <p:cNvPr id="12298" name="Rectangle 23"/>
          <p:cNvSpPr>
            <a:spLocks noChangeArrowheads="1"/>
          </p:cNvSpPr>
          <p:nvPr/>
        </p:nvSpPr>
        <p:spPr bwMode="auto">
          <a:xfrm>
            <a:off x="3779838" y="630238"/>
            <a:ext cx="316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000" b="1">
                <a:latin typeface="Brush Script MT" panose="03060802040406070304" pitchFamily="66" charset="0"/>
              </a:rPr>
              <a:t>Semences</a:t>
            </a:r>
            <a:r>
              <a:rPr lang="fr-FR" altLang="fr-FR" sz="2400">
                <a:latin typeface="Brush Script MT" panose="03060802040406070304" pitchFamily="66" charset="0"/>
              </a:rPr>
              <a:t>         Lait</a:t>
            </a:r>
          </a:p>
        </p:txBody>
      </p:sp>
      <p:pic>
        <p:nvPicPr>
          <p:cNvPr id="12299" name="Picture 25" descr="PRODUITS FARINE 2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04813"/>
            <a:ext cx="2160587"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26" descr="SECHAGE SESAME 2017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724400"/>
            <a:ext cx="21240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27" descr="TISSAGE 2017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581525"/>
            <a:ext cx="2411413"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28" descr="PHOTOS SOUMBALA 2017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3284538"/>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3429000"/>
            <a:ext cx="1655762"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4"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5229225"/>
            <a:ext cx="2663825"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5"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2708275"/>
            <a:ext cx="1074738"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6"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350" y="2349500"/>
            <a:ext cx="1365250"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7" name="Picture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7675" y="3213100"/>
            <a:ext cx="658813"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8" name="Rectangle 34"/>
          <p:cNvSpPr>
            <a:spLocks noChangeArrowheads="1"/>
          </p:cNvSpPr>
          <p:nvPr/>
        </p:nvSpPr>
        <p:spPr bwMode="auto">
          <a:xfrm>
            <a:off x="6902450" y="3141663"/>
            <a:ext cx="224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latin typeface="Brush Script MT" panose="03060802040406070304" pitchFamily="66" charset="0"/>
              </a:rPr>
              <a:t>Maraichage</a:t>
            </a:r>
          </a:p>
        </p:txBody>
      </p:sp>
      <p:sp>
        <p:nvSpPr>
          <p:cNvPr id="12309" name="Rectangle 36"/>
          <p:cNvSpPr>
            <a:spLocks noChangeArrowheads="1"/>
          </p:cNvSpPr>
          <p:nvPr/>
        </p:nvSpPr>
        <p:spPr bwMode="auto">
          <a:xfrm>
            <a:off x="539750" y="2349500"/>
            <a:ext cx="3662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800"/>
              <a:t> </a:t>
            </a:r>
          </a:p>
        </p:txBody>
      </p:sp>
      <p:sp>
        <p:nvSpPr>
          <p:cNvPr id="12310" name="Rectangle 37"/>
          <p:cNvSpPr>
            <a:spLocks noChangeArrowheads="1"/>
          </p:cNvSpPr>
          <p:nvPr/>
        </p:nvSpPr>
        <p:spPr bwMode="auto">
          <a:xfrm>
            <a:off x="250825" y="2233613"/>
            <a:ext cx="2359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latin typeface="Brush Script MT" panose="03060802040406070304" pitchFamily="66" charset="0"/>
              </a:rPr>
              <a:t>Savon liquide et boule</a:t>
            </a:r>
          </a:p>
        </p:txBody>
      </p:sp>
      <p:pic>
        <p:nvPicPr>
          <p:cNvPr id="12311" name="Picture 3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4063" y="941388"/>
            <a:ext cx="17272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12" name="Picture 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64463" y="620713"/>
            <a:ext cx="1271587"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13" name="Rectangle 41"/>
          <p:cNvSpPr>
            <a:spLocks noChangeArrowheads="1"/>
          </p:cNvSpPr>
          <p:nvPr/>
        </p:nvSpPr>
        <p:spPr bwMode="auto">
          <a:xfrm>
            <a:off x="8027988" y="2205038"/>
            <a:ext cx="952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latin typeface="Brush Script MT" panose="03060802040406070304" pitchFamily="66" charset="0"/>
              </a:rPr>
              <a:t>Couture</a:t>
            </a:r>
          </a:p>
        </p:txBody>
      </p:sp>
      <p:pic>
        <p:nvPicPr>
          <p:cNvPr id="12314" name="Picture 4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32138" y="908050"/>
            <a:ext cx="731837" cy="192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15" name="Rectangle 44"/>
          <p:cNvSpPr>
            <a:spLocks noChangeArrowheads="1"/>
          </p:cNvSpPr>
          <p:nvPr/>
        </p:nvSpPr>
        <p:spPr bwMode="auto">
          <a:xfrm>
            <a:off x="2771775" y="549275"/>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latin typeface="Brush Script MT" panose="03060802040406070304" pitchFamily="66" charset="0"/>
              </a:rPr>
              <a:t>Chèvre </a:t>
            </a:r>
          </a:p>
        </p:txBody>
      </p:sp>
      <p:pic>
        <p:nvPicPr>
          <p:cNvPr id="12316" name="Picture 4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2838" y="2566988"/>
            <a:ext cx="6096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17" name="Picture 46" descr="PHOTOS SEMENCES 2019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87813" y="1087438"/>
            <a:ext cx="16129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8" name="Rectangle 48"/>
          <p:cNvSpPr>
            <a:spLocks noChangeArrowheads="1"/>
          </p:cNvSpPr>
          <p:nvPr/>
        </p:nvSpPr>
        <p:spPr bwMode="auto">
          <a:xfrm>
            <a:off x="7092950" y="2636838"/>
            <a:ext cx="2051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a:latin typeface="Brush Script MT" panose="03060802040406070304" pitchFamily="66" charset="0"/>
              </a:rPr>
              <a:t>Production aviaire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4">
      <a:dk1>
        <a:srgbClr val="000000"/>
      </a:dk1>
      <a:lt1>
        <a:srgbClr val="FFCCFF"/>
      </a:lt1>
      <a:dk2>
        <a:srgbClr val="000000"/>
      </a:dk2>
      <a:lt2>
        <a:srgbClr val="808080"/>
      </a:lt2>
      <a:accent1>
        <a:srgbClr val="BBE0E3"/>
      </a:accent1>
      <a:accent2>
        <a:srgbClr val="333399"/>
      </a:accent2>
      <a:accent3>
        <a:srgbClr val="FFE2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odèle par défaut 13">
        <a:dk1>
          <a:srgbClr val="000000"/>
        </a:dk1>
        <a:lt1>
          <a:srgbClr val="FF99FF"/>
        </a:lt1>
        <a:dk2>
          <a:srgbClr val="000000"/>
        </a:dk2>
        <a:lt2>
          <a:srgbClr val="808080"/>
        </a:lt2>
        <a:accent1>
          <a:srgbClr val="BBE0E3"/>
        </a:accent1>
        <a:accent2>
          <a:srgbClr val="333399"/>
        </a:accent2>
        <a:accent3>
          <a:srgbClr val="FFCA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14">
        <a:dk1>
          <a:srgbClr val="000000"/>
        </a:dk1>
        <a:lt1>
          <a:srgbClr val="FFCCFF"/>
        </a:lt1>
        <a:dk2>
          <a:srgbClr val="000000"/>
        </a:dk2>
        <a:lt2>
          <a:srgbClr val="808080"/>
        </a:lt2>
        <a:accent1>
          <a:srgbClr val="BBE0E3"/>
        </a:accent1>
        <a:accent2>
          <a:srgbClr val="333399"/>
        </a:accent2>
        <a:accent3>
          <a:srgbClr val="FFE2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4919</TotalTime>
  <Words>1537</Words>
  <Application>Microsoft Office PowerPoint</Application>
  <PresentationFormat>Affichage à l'écran (4:3)</PresentationFormat>
  <Paragraphs>253</Paragraphs>
  <Slides>35</Slides>
  <Notes>1</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35</vt:i4>
      </vt:variant>
    </vt:vector>
  </HeadingPairs>
  <TitlesOfParts>
    <vt:vector size="49" baseType="lpstr">
      <vt:lpstr>Brush Script MT</vt:lpstr>
      <vt:lpstr>Arial</vt:lpstr>
      <vt:lpstr>Calibri</vt:lpstr>
      <vt:lpstr>Palace Script MT</vt:lpstr>
      <vt:lpstr>Times New Roman</vt:lpstr>
      <vt:lpstr>Segoe UI Symbol</vt:lpstr>
      <vt:lpstr>Arial Unicode MS</vt:lpstr>
      <vt:lpstr>Cambria</vt:lpstr>
      <vt:lpstr>Calibri Light</vt:lpstr>
      <vt:lpstr>Batang</vt:lpstr>
      <vt:lpstr>Raavi</vt:lpstr>
      <vt:lpstr>Symbol</vt:lpstr>
      <vt:lpstr>Bernard MT Condensed</vt:lpstr>
      <vt:lpstr>Modèle par défaut</vt:lpstr>
      <vt:lpstr>Réalisations 2025</vt:lpstr>
      <vt:lpstr>  24ans d’existence :novembre 2002    Barnabé  Ouédraogo et Marie-Monique Criado échangent un courrier   </vt:lpstr>
      <vt:lpstr>Les femmes au cœur des actions   </vt:lpstr>
      <vt:lpstr>  </vt:lpstr>
      <vt:lpstr>Lieu  d’intervention </vt:lpstr>
      <vt:lpstr>La ville de Kaya </vt:lpstr>
      <vt:lpstr>    Modification du  contexte   </vt:lpstr>
      <vt:lpstr>Crise alimentaire sans précédent </vt:lpstr>
      <vt:lpstr> Domaines de compétence de Aceed  restent intactes</vt:lpstr>
      <vt:lpstr>Alphabétisation    25</vt:lpstr>
      <vt:lpstr>Les livres scolaires</vt:lpstr>
      <vt:lpstr>Alphabétisation des jeunes </vt:lpstr>
      <vt:lpstr>Présentation PowerPoint</vt:lpstr>
      <vt:lpstr>La cantine   </vt:lpstr>
      <vt:lpstr>Formation production et vente d’huile d’arachide et de tourteau</vt:lpstr>
      <vt:lpstr>Production de tourteau  sorte de petit biscuit </vt:lpstr>
      <vt:lpstr>Production vente de savon liquide </vt:lpstr>
      <vt:lpstr>Savon </vt:lpstr>
      <vt:lpstr>Production et vente de Sumbala</vt:lpstr>
      <vt:lpstr>Sumbala  15 femmes bénéficiaires</vt:lpstr>
      <vt:lpstr>  Teinture de pagne  Cout du projet 2262€ 350 pagnes teints pour un revenu de 1601€    ,  </vt:lpstr>
      <vt:lpstr>Teinture de pagne </vt:lpstr>
      <vt:lpstr>AGR</vt:lpstr>
      <vt:lpstr>Parrainage </vt:lpstr>
      <vt:lpstr>Bol de riz  </vt:lpstr>
      <vt:lpstr> </vt:lpstr>
      <vt:lpstr> </vt:lpstr>
      <vt:lpstr>Le matériel Aceed-Mossi  a été mis en sécurité à Kaya   </vt:lpstr>
      <vt:lpstr>Gouter de Noel   </vt:lpstr>
      <vt:lpstr>Projets 2026</vt:lpstr>
      <vt:lpstr>Aidez-nous à poursuivre  Le développement de l’Aceed  auprès des femmes de Kaya         </vt:lpstr>
      <vt:lpstr>   Une action de solidarité ciblée qui soulage des milliers de personnes</vt:lpstr>
      <vt:lpstr>Nos partenaires </vt:lpstr>
      <vt:lpstr>Nous sommes tous concernés </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Réalisations 2016</dc:title>
  <dc:creator>belly</dc:creator>
  <cp:lastModifiedBy>Utilisateur</cp:lastModifiedBy>
  <cp:revision>193</cp:revision>
  <dcterms:created xsi:type="dcterms:W3CDTF">2017-01-19T09:50:45Z</dcterms:created>
  <dcterms:modified xsi:type="dcterms:W3CDTF">2026-01-24T13:38:31Z</dcterms:modified>
</cp:coreProperties>
</file>